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
  </p:notesMasterIdLst>
  <p:sldIdLst>
    <p:sldId id="256" r:id="rId2"/>
    <p:sldId id="257" r:id="rId3"/>
    <p:sldId id="368" r:id="rId4"/>
    <p:sldId id="279" r:id="rId5"/>
    <p:sldId id="278" r:id="rId6"/>
    <p:sldId id="258" r:id="rId7"/>
    <p:sldId id="367" r:id="rId8"/>
    <p:sldId id="364" r:id="rId9"/>
    <p:sldId id="262" r:id="rId10"/>
    <p:sldId id="268" r:id="rId11"/>
    <p:sldId id="270" r:id="rId12"/>
    <p:sldId id="275" r:id="rId13"/>
    <p:sldId id="401" r:id="rId14"/>
    <p:sldId id="271" r:id="rId15"/>
    <p:sldId id="381" r:id="rId16"/>
    <p:sldId id="383" r:id="rId17"/>
    <p:sldId id="398" r:id="rId18"/>
    <p:sldId id="382" r:id="rId19"/>
    <p:sldId id="402" r:id="rId20"/>
    <p:sldId id="399" r:id="rId21"/>
    <p:sldId id="370" r:id="rId22"/>
    <p:sldId id="388" r:id="rId23"/>
    <p:sldId id="387" r:id="rId24"/>
    <p:sldId id="386" r:id="rId25"/>
    <p:sldId id="282" r:id="rId26"/>
    <p:sldId id="287" r:id="rId27"/>
    <p:sldId id="416" r:id="rId28"/>
    <p:sldId id="389" r:id="rId29"/>
    <p:sldId id="393" r:id="rId30"/>
    <p:sldId id="411" r:id="rId31"/>
    <p:sldId id="414" r:id="rId32"/>
    <p:sldId id="415" r:id="rId33"/>
    <p:sldId id="405" r:id="rId34"/>
    <p:sldId id="409" r:id="rId35"/>
    <p:sldId id="407" r:id="rId36"/>
    <p:sldId id="408" r:id="rId37"/>
    <p:sldId id="366" r:id="rId38"/>
    <p:sldId id="265" r:id="rId39"/>
    <p:sldId id="417" r:id="rId40"/>
    <p:sldId id="421" r:id="rId41"/>
    <p:sldId id="418" r:id="rId42"/>
    <p:sldId id="423" r:id="rId43"/>
    <p:sldId id="424" r:id="rId44"/>
    <p:sldId id="259" r:id="rId45"/>
    <p:sldId id="260" r:id="rId46"/>
    <p:sldId id="419" r:id="rId47"/>
    <p:sldId id="420" r:id="rId48"/>
    <p:sldId id="390" r:id="rId49"/>
    <p:sldId id="403" r:id="rId50"/>
    <p:sldId id="283"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C76C6B-D346-4EBB-86EB-E150D68D159E}" v="7" dt="2020-12-23T20:44:29.81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5" autoAdjust="0"/>
    <p:restoredTop sz="88683" autoAdjust="0"/>
  </p:normalViewPr>
  <p:slideViewPr>
    <p:cSldViewPr snapToGrid="0">
      <p:cViewPr varScale="1">
        <p:scale>
          <a:sx n="84" d="100"/>
          <a:sy n="84" d="100"/>
        </p:scale>
        <p:origin x="91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2004C-E907-4888-BB14-514332AAB398}"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s-ES"/>
        </a:p>
      </dgm:t>
    </dgm:pt>
    <dgm:pt modelId="{D2DD4605-429E-4626-89C5-D30A2763102E}">
      <dgm:prSet phldrT="[Texto]" phldr="0"/>
      <dgm:spPr/>
      <dgm:t>
        <a:bodyPr/>
        <a:lstStyle/>
        <a:p>
          <a:pPr rtl="0"/>
          <a:r>
            <a:rPr lang="es-ES">
              <a:latin typeface="Arial"/>
            </a:rPr>
            <a:t> 1. Work</a:t>
          </a:r>
          <a:r>
            <a:rPr lang="es-ES"/>
            <a:t> </a:t>
          </a:r>
          <a:r>
            <a:rPr lang="es-ES" err="1"/>
            <a:t>team</a:t>
          </a:r>
          <a:r>
            <a:rPr lang="es-ES"/>
            <a:t> </a:t>
          </a:r>
          <a:r>
            <a:rPr lang="es-ES" err="1"/>
            <a:t>motivation</a:t>
          </a:r>
          <a:endParaRPr lang="es-ES" b="0" i="0" u="none" strike="noStrike" cap="none" baseline="0" noProof="0" err="1">
            <a:latin typeface="Arial"/>
            <a:cs typeface="Arial"/>
          </a:endParaRPr>
        </a:p>
      </dgm:t>
    </dgm:pt>
    <dgm:pt modelId="{13BBDF01-8FEB-4CA8-9032-3A8AE94C09DC}" type="parTrans" cxnId="{5046DB3C-5485-4F0E-AB0B-B0640D5AE997}">
      <dgm:prSet/>
      <dgm:spPr/>
      <dgm:t>
        <a:bodyPr/>
        <a:lstStyle/>
        <a:p>
          <a:endParaRPr lang="es-ES"/>
        </a:p>
      </dgm:t>
    </dgm:pt>
    <dgm:pt modelId="{A3AF0714-6160-4873-AF9F-3C09B4ED4888}" type="sibTrans" cxnId="{5046DB3C-5485-4F0E-AB0B-B0640D5AE997}">
      <dgm:prSet/>
      <dgm:spPr/>
      <dgm:t>
        <a:bodyPr/>
        <a:lstStyle/>
        <a:p>
          <a:endParaRPr lang="es-ES"/>
        </a:p>
      </dgm:t>
    </dgm:pt>
    <dgm:pt modelId="{1238C262-A7A3-4E78-851D-68071722115C}">
      <dgm:prSet phldrT="[Texto]" phldr="0"/>
      <dgm:spPr/>
      <dgm:t>
        <a:bodyPr/>
        <a:lstStyle/>
        <a:p>
          <a:pPr rtl="0"/>
          <a:r>
            <a:rPr lang="es-ES">
              <a:latin typeface="Arial"/>
            </a:rPr>
            <a:t> </a:t>
          </a:r>
          <a:r>
            <a:rPr lang="es-ES" err="1"/>
            <a:t>Background</a:t>
          </a:r>
          <a:r>
            <a:rPr lang="es-ES"/>
            <a:t> Air </a:t>
          </a:r>
          <a:r>
            <a:rPr lang="es-ES" err="1"/>
            <a:t>Force</a:t>
          </a:r>
          <a:r>
            <a:rPr lang="es-ES"/>
            <a:t> Colombia WRF -&gt; WRFDA</a:t>
          </a:r>
        </a:p>
      </dgm:t>
    </dgm:pt>
    <dgm:pt modelId="{FE2D388F-278E-4195-B53E-D85D50719FF2}" type="parTrans" cxnId="{EC9D5EE8-C184-4F3A-8B79-0674A4764AF9}">
      <dgm:prSet/>
      <dgm:spPr/>
      <dgm:t>
        <a:bodyPr/>
        <a:lstStyle/>
        <a:p>
          <a:endParaRPr lang="es-ES"/>
        </a:p>
      </dgm:t>
    </dgm:pt>
    <dgm:pt modelId="{98924E13-EBAF-43DA-BA30-F4BF3ADB1A13}" type="sibTrans" cxnId="{EC9D5EE8-C184-4F3A-8B79-0674A4764AF9}">
      <dgm:prSet/>
      <dgm:spPr/>
      <dgm:t>
        <a:bodyPr/>
        <a:lstStyle/>
        <a:p>
          <a:endParaRPr lang="es-ES"/>
        </a:p>
      </dgm:t>
    </dgm:pt>
    <dgm:pt modelId="{FE8031B5-90D6-4DC3-94FF-CFBBA78CB1A3}">
      <dgm:prSet phldrT="[Texto]" phldr="0"/>
      <dgm:spPr/>
      <dgm:t>
        <a:bodyPr/>
        <a:lstStyle/>
        <a:p>
          <a:pPr rtl="0"/>
          <a:r>
            <a:rPr lang="es-ES">
              <a:latin typeface="Arial"/>
            </a:rPr>
            <a:t> 2. Methodology</a:t>
          </a:r>
          <a:endParaRPr lang="es-ES"/>
        </a:p>
      </dgm:t>
    </dgm:pt>
    <dgm:pt modelId="{812EEEB5-59F6-4848-B0D9-68B28792720C}" type="parTrans" cxnId="{CE2A0FB6-C7D5-46BA-8BA8-48ED9851FB04}">
      <dgm:prSet/>
      <dgm:spPr/>
      <dgm:t>
        <a:bodyPr/>
        <a:lstStyle/>
        <a:p>
          <a:endParaRPr lang="es-ES"/>
        </a:p>
      </dgm:t>
    </dgm:pt>
    <dgm:pt modelId="{8CD21AF0-D20F-4FA3-98C4-E7158456B59B}" type="sibTrans" cxnId="{CE2A0FB6-C7D5-46BA-8BA8-48ED9851FB04}">
      <dgm:prSet/>
      <dgm:spPr/>
      <dgm:t>
        <a:bodyPr/>
        <a:lstStyle/>
        <a:p>
          <a:endParaRPr lang="es-ES"/>
        </a:p>
      </dgm:t>
    </dgm:pt>
    <dgm:pt modelId="{75C0B41E-9287-453F-9E83-F57194AA4EC5}">
      <dgm:prSet phldrT="[Texto]" phldr="0"/>
      <dgm:spPr/>
      <dgm:t>
        <a:bodyPr/>
        <a:lstStyle/>
        <a:p>
          <a:pPr rtl="0"/>
          <a:r>
            <a:rPr lang="es-ES">
              <a:latin typeface="Arial"/>
            </a:rPr>
            <a:t> </a:t>
          </a:r>
          <a:r>
            <a:rPr lang="es-ES" err="1">
              <a:latin typeface="Arial"/>
            </a:rPr>
            <a:t>Description</a:t>
          </a:r>
          <a:r>
            <a:rPr lang="es-ES"/>
            <a:t> </a:t>
          </a:r>
          <a:r>
            <a:rPr lang="es-ES" err="1"/>
            <a:t>of</a:t>
          </a:r>
          <a:r>
            <a:rPr lang="es-ES"/>
            <a:t> </a:t>
          </a:r>
          <a:r>
            <a:rPr lang="es-ES" err="1"/>
            <a:t>the</a:t>
          </a:r>
          <a:r>
            <a:rPr lang="es-ES"/>
            <a:t> </a:t>
          </a:r>
          <a:r>
            <a:rPr lang="es-ES" err="1">
              <a:latin typeface="Arial"/>
            </a:rPr>
            <a:t>evaluation</a:t>
          </a:r>
          <a:r>
            <a:rPr lang="es-ES">
              <a:latin typeface="Arial"/>
            </a:rPr>
            <a:t> </a:t>
          </a:r>
          <a:r>
            <a:rPr lang="es-ES" err="1">
              <a:latin typeface="Arial"/>
            </a:rPr>
            <a:t>procedure</a:t>
          </a:r>
          <a:endParaRPr lang="es-ES"/>
        </a:p>
      </dgm:t>
    </dgm:pt>
    <dgm:pt modelId="{AAD86DE4-DA96-45CB-9059-91EA88CD1B26}" type="parTrans" cxnId="{82D5A88B-D7D6-4BE0-9FD4-31553443FD0E}">
      <dgm:prSet/>
      <dgm:spPr/>
      <dgm:t>
        <a:bodyPr/>
        <a:lstStyle/>
        <a:p>
          <a:endParaRPr lang="es-ES"/>
        </a:p>
      </dgm:t>
    </dgm:pt>
    <dgm:pt modelId="{4D33C393-E9C2-48D2-B175-035E2314D302}" type="sibTrans" cxnId="{82D5A88B-D7D6-4BE0-9FD4-31553443FD0E}">
      <dgm:prSet/>
      <dgm:spPr/>
      <dgm:t>
        <a:bodyPr/>
        <a:lstStyle/>
        <a:p>
          <a:endParaRPr lang="es-ES"/>
        </a:p>
      </dgm:t>
    </dgm:pt>
    <dgm:pt modelId="{83FF3C97-FB99-4A9C-872E-4F58568BDDD6}">
      <dgm:prSet phldr="0"/>
      <dgm:spPr/>
      <dgm:t>
        <a:bodyPr/>
        <a:lstStyle/>
        <a:p>
          <a:pPr algn="l" rtl="0"/>
          <a:r>
            <a:rPr lang="es-ES">
              <a:latin typeface="Arial"/>
            </a:rPr>
            <a:t> </a:t>
          </a:r>
          <a:r>
            <a:rPr lang="es-ES"/>
            <a:t>WRF</a:t>
          </a:r>
          <a:r>
            <a:rPr lang="es-ES">
              <a:latin typeface="Arial"/>
            </a:rPr>
            <a:t> </a:t>
          </a:r>
          <a:r>
            <a:rPr lang="es-ES" err="1">
              <a:latin typeface="Arial"/>
            </a:rPr>
            <a:t>configuration</a:t>
          </a:r>
          <a:r>
            <a:rPr lang="es-ES"/>
            <a:t> </a:t>
          </a:r>
          <a:r>
            <a:rPr lang="es-ES" err="1"/>
            <a:t>used</a:t>
          </a:r>
          <a:endParaRPr lang="es-ES">
            <a:latin typeface="Arial"/>
          </a:endParaRPr>
        </a:p>
      </dgm:t>
    </dgm:pt>
    <dgm:pt modelId="{64059124-676B-425F-92EA-DA77DCD15065}" type="parTrans" cxnId="{94D68900-0459-4BD3-97C2-C2E40A1B6B3E}">
      <dgm:prSet/>
      <dgm:spPr/>
    </dgm:pt>
    <dgm:pt modelId="{A39EFB00-E3BA-4DE1-9E98-5343A96DCEEC}" type="sibTrans" cxnId="{94D68900-0459-4BD3-97C2-C2E40A1B6B3E}">
      <dgm:prSet/>
      <dgm:spPr/>
    </dgm:pt>
    <dgm:pt modelId="{73C5B3FB-3E1F-4491-B855-C26723E3CD69}">
      <dgm:prSet phldr="0"/>
      <dgm:spPr/>
      <dgm:t>
        <a:bodyPr/>
        <a:lstStyle/>
        <a:p>
          <a:pPr algn="l"/>
          <a:r>
            <a:rPr lang="es-ES"/>
            <a:t> </a:t>
          </a:r>
          <a:r>
            <a:rPr lang="es-ES" err="1"/>
            <a:t>Description</a:t>
          </a:r>
          <a:r>
            <a:rPr lang="es-ES"/>
            <a:t> </a:t>
          </a:r>
          <a:r>
            <a:rPr lang="es-ES" err="1"/>
            <a:t>of</a:t>
          </a:r>
          <a:r>
            <a:rPr lang="es-ES"/>
            <a:t> data </a:t>
          </a:r>
          <a:r>
            <a:rPr lang="es-ES" err="1"/>
            <a:t>sources</a:t>
          </a:r>
          <a:r>
            <a:rPr lang="es-ES"/>
            <a:t> </a:t>
          </a:r>
          <a:r>
            <a:rPr lang="es-ES" err="1"/>
            <a:t>to</a:t>
          </a:r>
          <a:r>
            <a:rPr lang="es-ES"/>
            <a:t> be </a:t>
          </a:r>
          <a:r>
            <a:rPr lang="es-ES" err="1"/>
            <a:t>used</a:t>
          </a:r>
          <a:endParaRPr lang="es-ES"/>
        </a:p>
      </dgm:t>
    </dgm:pt>
    <dgm:pt modelId="{18ED59DD-D04B-4E6B-B5A4-E1CFCE5B15C7}" type="parTrans" cxnId="{E3BB1F50-A0A6-4794-8B19-839F9B53141A}">
      <dgm:prSet/>
      <dgm:spPr/>
    </dgm:pt>
    <dgm:pt modelId="{A4EF6150-23D6-4928-B259-9C399ECA510D}" type="sibTrans" cxnId="{E3BB1F50-A0A6-4794-8B19-839F9B53141A}">
      <dgm:prSet/>
      <dgm:spPr/>
    </dgm:pt>
    <dgm:pt modelId="{F40011BA-11C8-4CA7-A50F-6F879898C4DE}">
      <dgm:prSet phldr="0"/>
      <dgm:spPr/>
      <dgm:t>
        <a:bodyPr/>
        <a:lstStyle/>
        <a:p>
          <a:pPr rtl="0"/>
          <a:r>
            <a:rPr lang="es-ES">
              <a:latin typeface="Arial"/>
            </a:rPr>
            <a:t>3. Preliminary</a:t>
          </a:r>
          <a:r>
            <a:rPr lang="es-ES"/>
            <a:t> results of the WRFDA-FAC operating model validation experiments.</a:t>
          </a:r>
          <a:endParaRPr lang="es-ES">
            <a:latin typeface="Arial"/>
          </a:endParaRPr>
        </a:p>
      </dgm:t>
    </dgm:pt>
    <dgm:pt modelId="{198086D7-3539-48E6-825D-947EA66EB457}" type="parTrans" cxnId="{71D79DA1-A567-47E2-805E-B68E3C98C7A7}">
      <dgm:prSet/>
      <dgm:spPr/>
    </dgm:pt>
    <dgm:pt modelId="{4E75DBCA-E2E7-4841-BE9F-B286677D0EF9}" type="sibTrans" cxnId="{71D79DA1-A567-47E2-805E-B68E3C98C7A7}">
      <dgm:prSet/>
      <dgm:spPr/>
    </dgm:pt>
    <dgm:pt modelId="{2560D8C6-D420-40D8-BB57-7983A5A3B548}">
      <dgm:prSet phldr="0"/>
      <dgm:spPr/>
      <dgm:t>
        <a:bodyPr/>
        <a:lstStyle/>
        <a:p>
          <a:pPr rtl="0"/>
          <a:r>
            <a:rPr lang="es-ES">
              <a:latin typeface="Arial"/>
            </a:rPr>
            <a:t>4. Current</a:t>
          </a:r>
          <a:r>
            <a:rPr lang="es-ES"/>
            <a:t> and future job.</a:t>
          </a:r>
          <a:endParaRPr lang="es-ES">
            <a:latin typeface="Arial"/>
          </a:endParaRPr>
        </a:p>
      </dgm:t>
    </dgm:pt>
    <dgm:pt modelId="{3DAF5467-5BD8-4C0E-8CA5-593728BDAE4A}" type="parTrans" cxnId="{588B6A0C-17A0-46DB-AE80-BD68DF090F85}">
      <dgm:prSet/>
      <dgm:spPr/>
    </dgm:pt>
    <dgm:pt modelId="{D30C7F1B-AE39-4B6A-8089-4B599C609500}" type="sibTrans" cxnId="{588B6A0C-17A0-46DB-AE80-BD68DF090F85}">
      <dgm:prSet/>
      <dgm:spPr/>
    </dgm:pt>
    <dgm:pt modelId="{016433D0-1AF8-4888-902C-C4D269ABF3C3}" type="pres">
      <dgm:prSet presAssocID="{6132004C-E907-4888-BB14-514332AAB398}" presName="linear" presStyleCnt="0">
        <dgm:presLayoutVars>
          <dgm:animLvl val="lvl"/>
          <dgm:resizeHandles val="exact"/>
        </dgm:presLayoutVars>
      </dgm:prSet>
      <dgm:spPr/>
    </dgm:pt>
    <dgm:pt modelId="{F4F428FA-E609-4EF0-97F9-8C78D818D878}" type="pres">
      <dgm:prSet presAssocID="{D2DD4605-429E-4626-89C5-D30A2763102E}" presName="parentText" presStyleLbl="node1" presStyleIdx="0" presStyleCnt="4">
        <dgm:presLayoutVars>
          <dgm:chMax val="0"/>
          <dgm:bulletEnabled val="1"/>
        </dgm:presLayoutVars>
      </dgm:prSet>
      <dgm:spPr/>
    </dgm:pt>
    <dgm:pt modelId="{12260022-4B18-4637-B75D-1CEB101FB00B}" type="pres">
      <dgm:prSet presAssocID="{D2DD4605-429E-4626-89C5-D30A2763102E}" presName="childText" presStyleLbl="revTx" presStyleIdx="0" presStyleCnt="2">
        <dgm:presLayoutVars>
          <dgm:bulletEnabled val="1"/>
        </dgm:presLayoutVars>
      </dgm:prSet>
      <dgm:spPr/>
    </dgm:pt>
    <dgm:pt modelId="{8EC91813-1CF5-44E2-86A0-58E2244A5F41}" type="pres">
      <dgm:prSet presAssocID="{FE8031B5-90D6-4DC3-94FF-CFBBA78CB1A3}" presName="parentText" presStyleLbl="node1" presStyleIdx="1" presStyleCnt="4">
        <dgm:presLayoutVars>
          <dgm:chMax val="0"/>
          <dgm:bulletEnabled val="1"/>
        </dgm:presLayoutVars>
      </dgm:prSet>
      <dgm:spPr/>
    </dgm:pt>
    <dgm:pt modelId="{349E31B3-09D6-4E12-8155-B54DFAAB65A6}" type="pres">
      <dgm:prSet presAssocID="{FE8031B5-90D6-4DC3-94FF-CFBBA78CB1A3}" presName="childText" presStyleLbl="revTx" presStyleIdx="1" presStyleCnt="2">
        <dgm:presLayoutVars>
          <dgm:bulletEnabled val="1"/>
        </dgm:presLayoutVars>
      </dgm:prSet>
      <dgm:spPr/>
    </dgm:pt>
    <dgm:pt modelId="{E7C8AE64-8CD7-4367-97C9-1EE299223AC7}" type="pres">
      <dgm:prSet presAssocID="{F40011BA-11C8-4CA7-A50F-6F879898C4DE}" presName="parentText" presStyleLbl="node1" presStyleIdx="2" presStyleCnt="4">
        <dgm:presLayoutVars>
          <dgm:chMax val="0"/>
          <dgm:bulletEnabled val="1"/>
        </dgm:presLayoutVars>
      </dgm:prSet>
      <dgm:spPr/>
    </dgm:pt>
    <dgm:pt modelId="{28D665F8-E1E8-44BB-A165-E59575C57263}" type="pres">
      <dgm:prSet presAssocID="{4E75DBCA-E2E7-4841-BE9F-B286677D0EF9}" presName="spacer" presStyleCnt="0"/>
      <dgm:spPr/>
    </dgm:pt>
    <dgm:pt modelId="{08FAEC77-E273-42C0-8533-A2401EBD9F5E}" type="pres">
      <dgm:prSet presAssocID="{2560D8C6-D420-40D8-BB57-7983A5A3B548}" presName="parentText" presStyleLbl="node1" presStyleIdx="3" presStyleCnt="4">
        <dgm:presLayoutVars>
          <dgm:chMax val="0"/>
          <dgm:bulletEnabled val="1"/>
        </dgm:presLayoutVars>
      </dgm:prSet>
      <dgm:spPr/>
    </dgm:pt>
  </dgm:ptLst>
  <dgm:cxnLst>
    <dgm:cxn modelId="{94D68900-0459-4BD3-97C2-C2E40A1B6B3E}" srcId="{FE8031B5-90D6-4DC3-94FF-CFBBA78CB1A3}" destId="{83FF3C97-FB99-4A9C-872E-4F58568BDDD6}" srcOrd="0" destOrd="0" parTransId="{64059124-676B-425F-92EA-DA77DCD15065}" sibTransId="{A39EFB00-E3BA-4DE1-9E98-5343A96DCEEC}"/>
    <dgm:cxn modelId="{588B6A0C-17A0-46DB-AE80-BD68DF090F85}" srcId="{6132004C-E907-4888-BB14-514332AAB398}" destId="{2560D8C6-D420-40D8-BB57-7983A5A3B548}" srcOrd="3" destOrd="0" parTransId="{3DAF5467-5BD8-4C0E-8CA5-593728BDAE4A}" sibTransId="{D30C7F1B-AE39-4B6A-8089-4B599C609500}"/>
    <dgm:cxn modelId="{7B32EB11-E526-4235-93B9-1D8955B17827}" type="presOf" srcId="{D2DD4605-429E-4626-89C5-D30A2763102E}" destId="{F4F428FA-E609-4EF0-97F9-8C78D818D878}" srcOrd="0" destOrd="0" presId="urn:microsoft.com/office/officeart/2005/8/layout/vList2"/>
    <dgm:cxn modelId="{0F642413-B5F7-4F88-9776-38A2EC9A4243}" type="presOf" srcId="{75C0B41E-9287-453F-9E83-F57194AA4EC5}" destId="{349E31B3-09D6-4E12-8155-B54DFAAB65A6}" srcOrd="0" destOrd="2" presId="urn:microsoft.com/office/officeart/2005/8/layout/vList2"/>
    <dgm:cxn modelId="{D326FB3A-3220-4513-A07D-828311D423AC}" type="presOf" srcId="{73C5B3FB-3E1F-4491-B855-C26723E3CD69}" destId="{349E31B3-09D6-4E12-8155-B54DFAAB65A6}" srcOrd="0" destOrd="1" presId="urn:microsoft.com/office/officeart/2005/8/layout/vList2"/>
    <dgm:cxn modelId="{5046DB3C-5485-4F0E-AB0B-B0640D5AE997}" srcId="{6132004C-E907-4888-BB14-514332AAB398}" destId="{D2DD4605-429E-4626-89C5-D30A2763102E}" srcOrd="0" destOrd="0" parTransId="{13BBDF01-8FEB-4CA8-9032-3A8AE94C09DC}" sibTransId="{A3AF0714-6160-4873-AF9F-3C09B4ED4888}"/>
    <dgm:cxn modelId="{B9BFD563-00B9-4B4B-AD2B-601D3E349D4B}" type="presOf" srcId="{FE8031B5-90D6-4DC3-94FF-CFBBA78CB1A3}" destId="{8EC91813-1CF5-44E2-86A0-58E2244A5F41}" srcOrd="0" destOrd="0" presId="urn:microsoft.com/office/officeart/2005/8/layout/vList2"/>
    <dgm:cxn modelId="{E3BB1F50-A0A6-4794-8B19-839F9B53141A}" srcId="{FE8031B5-90D6-4DC3-94FF-CFBBA78CB1A3}" destId="{73C5B3FB-3E1F-4491-B855-C26723E3CD69}" srcOrd="1" destOrd="0" parTransId="{18ED59DD-D04B-4E6B-B5A4-E1CFCE5B15C7}" sibTransId="{A4EF6150-23D6-4928-B259-9C399ECA510D}"/>
    <dgm:cxn modelId="{FE7F4855-211C-4D0F-BC08-B391EF130A64}" type="presOf" srcId="{83FF3C97-FB99-4A9C-872E-4F58568BDDD6}" destId="{349E31B3-09D6-4E12-8155-B54DFAAB65A6}" srcOrd="0" destOrd="0" presId="urn:microsoft.com/office/officeart/2005/8/layout/vList2"/>
    <dgm:cxn modelId="{75D17383-7848-465F-81DC-A08CB39B9CB7}" type="presOf" srcId="{2560D8C6-D420-40D8-BB57-7983A5A3B548}" destId="{08FAEC77-E273-42C0-8533-A2401EBD9F5E}" srcOrd="0" destOrd="0" presId="urn:microsoft.com/office/officeart/2005/8/layout/vList2"/>
    <dgm:cxn modelId="{82D5A88B-D7D6-4BE0-9FD4-31553443FD0E}" srcId="{FE8031B5-90D6-4DC3-94FF-CFBBA78CB1A3}" destId="{75C0B41E-9287-453F-9E83-F57194AA4EC5}" srcOrd="2" destOrd="0" parTransId="{AAD86DE4-DA96-45CB-9059-91EA88CD1B26}" sibTransId="{4D33C393-E9C2-48D2-B175-035E2314D302}"/>
    <dgm:cxn modelId="{71D79DA1-A567-47E2-805E-B68E3C98C7A7}" srcId="{6132004C-E907-4888-BB14-514332AAB398}" destId="{F40011BA-11C8-4CA7-A50F-6F879898C4DE}" srcOrd="2" destOrd="0" parTransId="{198086D7-3539-48E6-825D-947EA66EB457}" sibTransId="{4E75DBCA-E2E7-4841-BE9F-B286677D0EF9}"/>
    <dgm:cxn modelId="{CE2A0FB6-C7D5-46BA-8BA8-48ED9851FB04}" srcId="{6132004C-E907-4888-BB14-514332AAB398}" destId="{FE8031B5-90D6-4DC3-94FF-CFBBA78CB1A3}" srcOrd="1" destOrd="0" parTransId="{812EEEB5-59F6-4848-B0D9-68B28792720C}" sibTransId="{8CD21AF0-D20F-4FA3-98C4-E7158456B59B}"/>
    <dgm:cxn modelId="{9120BABC-0274-44EA-BBD4-D21E76DB4052}" type="presOf" srcId="{F40011BA-11C8-4CA7-A50F-6F879898C4DE}" destId="{E7C8AE64-8CD7-4367-97C9-1EE299223AC7}" srcOrd="0" destOrd="0" presId="urn:microsoft.com/office/officeart/2005/8/layout/vList2"/>
    <dgm:cxn modelId="{70203FCC-782E-4422-A3E9-DC5500C0EC53}" type="presOf" srcId="{6132004C-E907-4888-BB14-514332AAB398}" destId="{016433D0-1AF8-4888-902C-C4D269ABF3C3}" srcOrd="0" destOrd="0" presId="urn:microsoft.com/office/officeart/2005/8/layout/vList2"/>
    <dgm:cxn modelId="{EC9D5EE8-C184-4F3A-8B79-0674A4764AF9}" srcId="{D2DD4605-429E-4626-89C5-D30A2763102E}" destId="{1238C262-A7A3-4E78-851D-68071722115C}" srcOrd="0" destOrd="0" parTransId="{FE2D388F-278E-4195-B53E-D85D50719FF2}" sibTransId="{98924E13-EBAF-43DA-BA30-F4BF3ADB1A13}"/>
    <dgm:cxn modelId="{F4078EFE-5357-4023-BE09-B56A67E2E25F}" type="presOf" srcId="{1238C262-A7A3-4E78-851D-68071722115C}" destId="{12260022-4B18-4637-B75D-1CEB101FB00B}" srcOrd="0" destOrd="0" presId="urn:microsoft.com/office/officeart/2005/8/layout/vList2"/>
    <dgm:cxn modelId="{4A9299C1-3607-4160-B0E4-263159B3624F}" type="presParOf" srcId="{016433D0-1AF8-4888-902C-C4D269ABF3C3}" destId="{F4F428FA-E609-4EF0-97F9-8C78D818D878}" srcOrd="0" destOrd="0" presId="urn:microsoft.com/office/officeart/2005/8/layout/vList2"/>
    <dgm:cxn modelId="{A331B81A-771E-4491-B492-B4BE1A013E24}" type="presParOf" srcId="{016433D0-1AF8-4888-902C-C4D269ABF3C3}" destId="{12260022-4B18-4637-B75D-1CEB101FB00B}" srcOrd="1" destOrd="0" presId="urn:microsoft.com/office/officeart/2005/8/layout/vList2"/>
    <dgm:cxn modelId="{F71A3CE5-99FC-4F14-95E9-59E140AD90DC}" type="presParOf" srcId="{016433D0-1AF8-4888-902C-C4D269ABF3C3}" destId="{8EC91813-1CF5-44E2-86A0-58E2244A5F41}" srcOrd="2" destOrd="0" presId="urn:microsoft.com/office/officeart/2005/8/layout/vList2"/>
    <dgm:cxn modelId="{906905E1-C2DB-4A87-BAFD-2038E0E7A353}" type="presParOf" srcId="{016433D0-1AF8-4888-902C-C4D269ABF3C3}" destId="{349E31B3-09D6-4E12-8155-B54DFAAB65A6}" srcOrd="3" destOrd="0" presId="urn:microsoft.com/office/officeart/2005/8/layout/vList2"/>
    <dgm:cxn modelId="{10D94034-F688-4C57-AF5A-83F7F6B2D0CF}" type="presParOf" srcId="{016433D0-1AF8-4888-902C-C4D269ABF3C3}" destId="{E7C8AE64-8CD7-4367-97C9-1EE299223AC7}" srcOrd="4" destOrd="0" presId="urn:microsoft.com/office/officeart/2005/8/layout/vList2"/>
    <dgm:cxn modelId="{30E99C32-E5C6-4BA3-A260-5D5CCE35C49C}" type="presParOf" srcId="{016433D0-1AF8-4888-902C-C4D269ABF3C3}" destId="{28D665F8-E1E8-44BB-A165-E59575C57263}" srcOrd="5" destOrd="0" presId="urn:microsoft.com/office/officeart/2005/8/layout/vList2"/>
    <dgm:cxn modelId="{A8243A4B-A75E-4621-94D1-0B0ED64202A1}" type="presParOf" srcId="{016433D0-1AF8-4888-902C-C4D269ABF3C3}" destId="{08FAEC77-E273-42C0-8533-A2401EBD9F5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AB0C99-9E48-4807-AF60-D24DB2D04DAA}" type="doc">
      <dgm:prSet loTypeId="urn:microsoft.com/office/officeart/2005/8/layout/hProcess11" loCatId="process" qsTypeId="urn:microsoft.com/office/officeart/2005/8/quickstyle/simple1" qsCatId="simple" csTypeId="urn:microsoft.com/office/officeart/2005/8/colors/accent3_2" csCatId="accent3" phldr="1"/>
      <dgm:spPr/>
    </dgm:pt>
    <dgm:pt modelId="{16C877A3-4DC1-4E73-8D80-CC6A683C365E}">
      <dgm:prSet phldrT="[Texto]" phldr="0"/>
      <dgm:spPr/>
      <dgm:t>
        <a:bodyPr/>
        <a:lstStyle/>
        <a:p>
          <a:pPr rtl="0"/>
          <a:r>
            <a:rPr lang="es-CO" b="0" i="0" u="none" strike="noStrike" cap="none" baseline="0" noProof="0">
              <a:solidFill>
                <a:srgbClr val="010000"/>
              </a:solidFill>
              <a:latin typeface="Arial"/>
              <a:cs typeface="Arial"/>
            </a:rPr>
            <a:t>SIMFAC </a:t>
          </a:r>
          <a:br>
            <a:rPr lang="es-CO" b="0" i="0" u="none" strike="noStrike" cap="none" baseline="0" noProof="0">
              <a:solidFill>
                <a:srgbClr val="010000"/>
              </a:solidFill>
              <a:latin typeface="Arial"/>
              <a:cs typeface="Arial"/>
            </a:rPr>
          </a:br>
          <a:r>
            <a:rPr lang="es-CO" b="0" i="0" u="none" strike="noStrike" cap="none" baseline="0" noProof="0">
              <a:solidFill>
                <a:srgbClr val="010000"/>
              </a:solidFill>
              <a:latin typeface="Arial"/>
              <a:cs typeface="Arial"/>
            </a:rPr>
            <a:t>WRF 2.1 </a:t>
          </a:r>
          <a:br>
            <a:rPr lang="es-CO" b="0" i="0" u="none" strike="noStrike" cap="none" baseline="0" noProof="0">
              <a:solidFill>
                <a:srgbClr val="010000"/>
              </a:solidFill>
              <a:latin typeface="Arial"/>
              <a:cs typeface="Arial"/>
            </a:rPr>
          </a:br>
          <a:r>
            <a:rPr lang="es-CO" b="1" i="0" u="none" strike="noStrike" cap="none" baseline="0" noProof="0">
              <a:solidFill>
                <a:srgbClr val="010000"/>
              </a:solidFill>
              <a:latin typeface="Arial"/>
              <a:cs typeface="Arial"/>
            </a:rPr>
            <a:t>2006</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Assimilation</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of</a:t>
          </a:r>
          <a:r>
            <a:rPr lang="es-CO" b="0" i="0" u="none" strike="noStrike" cap="none" baseline="0" noProof="0">
              <a:solidFill>
                <a:srgbClr val="010000"/>
              </a:solidFill>
              <a:latin typeface="Arial"/>
              <a:cs typeface="Arial"/>
            </a:rPr>
            <a:t> METAR and SYNOP</a:t>
          </a:r>
        </a:p>
      </dgm:t>
    </dgm:pt>
    <dgm:pt modelId="{95CBEE0E-3626-411E-BF75-AF0F1F4A6321}" type="parTrans" cxnId="{20975F1E-11A6-4332-A53B-56844F0EC636}">
      <dgm:prSet/>
      <dgm:spPr/>
      <dgm:t>
        <a:bodyPr/>
        <a:lstStyle/>
        <a:p>
          <a:endParaRPr lang="es-CO"/>
        </a:p>
      </dgm:t>
    </dgm:pt>
    <dgm:pt modelId="{ABD54B57-0136-4493-B3FE-187EA026E729}" type="sibTrans" cxnId="{20975F1E-11A6-4332-A53B-56844F0EC636}">
      <dgm:prSet/>
      <dgm:spPr/>
      <dgm:t>
        <a:bodyPr/>
        <a:lstStyle/>
        <a:p>
          <a:endParaRPr lang="es-CO"/>
        </a:p>
      </dgm:t>
    </dgm:pt>
    <dgm:pt modelId="{623E19E0-7F69-42F9-BED3-30CF54BDF936}">
      <dgm:prSet phldrT="[Texto]" phldr="0"/>
      <dgm:spPr/>
      <dgm:t>
        <a:bodyPr/>
        <a:lstStyle/>
        <a:p>
          <a:pPr rtl="0"/>
          <a:r>
            <a:rPr lang="es-CO">
              <a:latin typeface="Arial"/>
            </a:rPr>
            <a:t>WRF 2.1 </a:t>
          </a:r>
          <a:br>
            <a:rPr lang="es-CO">
              <a:latin typeface="Arial"/>
            </a:rPr>
          </a:br>
          <a:r>
            <a:rPr lang="es-CO">
              <a:latin typeface="Arial"/>
            </a:rPr>
            <a:t> WRF 3.3</a:t>
          </a:r>
          <a:br>
            <a:rPr lang="es-CO">
              <a:latin typeface="Arial"/>
            </a:rPr>
          </a:br>
          <a:r>
            <a:rPr lang="es-CO">
              <a:latin typeface="Arial"/>
            </a:rPr>
            <a:t> </a:t>
          </a:r>
          <a:r>
            <a:rPr lang="es-CO" b="1">
              <a:latin typeface="Arial"/>
            </a:rPr>
            <a:t>2012</a:t>
          </a:r>
          <a:endParaRPr lang="es-CO" b="1"/>
        </a:p>
      </dgm:t>
    </dgm:pt>
    <dgm:pt modelId="{3C66F0DB-F687-4F75-8934-1423745BDBC4}" type="parTrans" cxnId="{C31297D2-C145-413F-A15B-3F8F0781CDA1}">
      <dgm:prSet/>
      <dgm:spPr/>
      <dgm:t>
        <a:bodyPr/>
        <a:lstStyle/>
        <a:p>
          <a:endParaRPr lang="es-CO"/>
        </a:p>
      </dgm:t>
    </dgm:pt>
    <dgm:pt modelId="{9AE1C6FC-45E0-4982-80D4-D1105D9F6CCB}" type="sibTrans" cxnId="{C31297D2-C145-413F-A15B-3F8F0781CDA1}">
      <dgm:prSet/>
      <dgm:spPr/>
      <dgm:t>
        <a:bodyPr/>
        <a:lstStyle/>
        <a:p>
          <a:endParaRPr lang="es-CO"/>
        </a:p>
      </dgm:t>
    </dgm:pt>
    <dgm:pt modelId="{6A0A2518-FF24-42D7-ACCB-D1D68803A83F}">
      <dgm:prSet phldrT="[Texto]" phldr="0"/>
      <dgm:spPr/>
      <dgm:t>
        <a:bodyPr/>
        <a:lstStyle/>
        <a:p>
          <a:pPr rtl="0"/>
          <a:r>
            <a:rPr lang="es-CO">
              <a:latin typeface="Arial"/>
            </a:rPr>
            <a:t>WRF 3.7</a:t>
          </a:r>
        </a:p>
        <a:p>
          <a:pPr rtl="0"/>
          <a:r>
            <a:rPr lang="es-CO">
              <a:latin typeface="Arial"/>
            </a:rPr>
            <a:t>SOUNDING</a:t>
          </a:r>
          <a:endParaRPr lang="es-CO"/>
        </a:p>
        <a:p>
          <a:pPr rtl="0"/>
          <a:r>
            <a:rPr lang="es-CO">
              <a:latin typeface="Arial"/>
            </a:rPr>
            <a:t>Assimilation</a:t>
          </a:r>
        </a:p>
        <a:p>
          <a:pPr rtl="0"/>
          <a:r>
            <a:rPr lang="es-CO" b="1">
              <a:latin typeface="Arial"/>
            </a:rPr>
            <a:t>2016</a:t>
          </a:r>
        </a:p>
      </dgm:t>
    </dgm:pt>
    <dgm:pt modelId="{F03326CB-581A-4697-8D68-F0DEEACA47CE}" type="parTrans" cxnId="{E044DEA8-615F-4FC4-A458-82853188F778}">
      <dgm:prSet/>
      <dgm:spPr/>
      <dgm:t>
        <a:bodyPr/>
        <a:lstStyle/>
        <a:p>
          <a:endParaRPr lang="es-CO"/>
        </a:p>
      </dgm:t>
    </dgm:pt>
    <dgm:pt modelId="{3CC3ED3B-F1DB-449B-A532-4A6F70AFB7A7}" type="sibTrans" cxnId="{E044DEA8-615F-4FC4-A458-82853188F778}">
      <dgm:prSet/>
      <dgm:spPr/>
      <dgm:t>
        <a:bodyPr/>
        <a:lstStyle/>
        <a:p>
          <a:endParaRPr lang="es-CO"/>
        </a:p>
      </dgm:t>
    </dgm:pt>
    <dgm:pt modelId="{085C9A06-1ACB-490A-9786-E03928B991BC}">
      <dgm:prSet phldr="0"/>
      <dgm:spPr/>
      <dgm:t>
        <a:bodyPr/>
        <a:lstStyle/>
        <a:p>
          <a:pPr rtl="0"/>
          <a:r>
            <a:rPr lang="es-CO">
              <a:latin typeface="Arial"/>
            </a:rPr>
            <a:t>WRF 4.1</a:t>
          </a:r>
          <a:br>
            <a:rPr lang="es-CO">
              <a:latin typeface="Arial"/>
            </a:rPr>
          </a:br>
          <a:r>
            <a:rPr lang="es-CO" b="1">
              <a:latin typeface="Arial"/>
            </a:rPr>
            <a:t>2019</a:t>
          </a:r>
          <a:br>
            <a:rPr lang="es-CO">
              <a:latin typeface="Arial"/>
            </a:rPr>
          </a:br>
          <a:r>
            <a:rPr lang="es-CO" err="1">
              <a:latin typeface="Arial"/>
            </a:rPr>
            <a:t>Assimilation</a:t>
          </a:r>
          <a:r>
            <a:rPr lang="es-CO">
              <a:latin typeface="Arial"/>
            </a:rPr>
            <a:t> </a:t>
          </a:r>
          <a:r>
            <a:rPr lang="es-CO" err="1">
              <a:latin typeface="Arial"/>
            </a:rPr>
            <a:t>of</a:t>
          </a:r>
          <a:r>
            <a:rPr lang="es-CO">
              <a:latin typeface="Arial"/>
            </a:rPr>
            <a:t> RADAR and GOES data</a:t>
          </a:r>
        </a:p>
      </dgm:t>
    </dgm:pt>
    <dgm:pt modelId="{97EEE259-0152-4E08-B93A-3C8B750775A7}" type="parTrans" cxnId="{4FF5E00D-4514-4E72-88E9-8D9E10F89505}">
      <dgm:prSet/>
      <dgm:spPr/>
      <dgm:t>
        <a:bodyPr/>
        <a:lstStyle/>
        <a:p>
          <a:endParaRPr lang="es-CO"/>
        </a:p>
      </dgm:t>
    </dgm:pt>
    <dgm:pt modelId="{3A7973B3-530E-4A7F-BC41-78D124175248}" type="sibTrans" cxnId="{4FF5E00D-4514-4E72-88E9-8D9E10F89505}">
      <dgm:prSet/>
      <dgm:spPr/>
      <dgm:t>
        <a:bodyPr/>
        <a:lstStyle/>
        <a:p>
          <a:endParaRPr lang="es-CO"/>
        </a:p>
      </dgm:t>
    </dgm:pt>
    <dgm:pt modelId="{319CB258-442F-4D23-B1DA-F1F6049411E5}">
      <dgm:prSet phldr="0"/>
      <dgm:spPr/>
      <dgm:t>
        <a:bodyPr/>
        <a:lstStyle/>
        <a:p>
          <a:pPr rtl="0"/>
          <a:r>
            <a:rPr lang="es-CO" dirty="0">
              <a:latin typeface="Arial"/>
            </a:rPr>
            <a:t>WRFDA EAFIT FAC </a:t>
          </a:r>
          <a:r>
            <a:rPr lang="es-CO" dirty="0" err="1">
              <a:latin typeface="Arial"/>
            </a:rPr>
            <a:t>Validation</a:t>
          </a:r>
          <a:br>
            <a:rPr lang="es-CO" dirty="0">
              <a:latin typeface="Arial"/>
            </a:rPr>
          </a:br>
          <a:r>
            <a:rPr lang="es-CO" b="1" dirty="0">
              <a:latin typeface="Arial"/>
            </a:rPr>
            <a:t>2020</a:t>
          </a:r>
        </a:p>
      </dgm:t>
    </dgm:pt>
    <dgm:pt modelId="{8E9F44B2-F2DD-45CC-A712-6C7CF2939E5C}" type="parTrans" cxnId="{43AC284B-7D4E-495C-96AD-F468860A9126}">
      <dgm:prSet/>
      <dgm:spPr/>
      <dgm:t>
        <a:bodyPr/>
        <a:lstStyle/>
        <a:p>
          <a:endParaRPr lang="es-CO"/>
        </a:p>
      </dgm:t>
    </dgm:pt>
    <dgm:pt modelId="{9EF3B187-2925-409C-9255-6871AE08D2F2}" type="sibTrans" cxnId="{43AC284B-7D4E-495C-96AD-F468860A9126}">
      <dgm:prSet/>
      <dgm:spPr/>
      <dgm:t>
        <a:bodyPr/>
        <a:lstStyle/>
        <a:p>
          <a:endParaRPr lang="es-CO"/>
        </a:p>
      </dgm:t>
    </dgm:pt>
    <dgm:pt modelId="{FDC5F4EF-01B8-4895-8DD3-6AE344D87C7C}" type="pres">
      <dgm:prSet presAssocID="{56AB0C99-9E48-4807-AF60-D24DB2D04DAA}" presName="Name0" presStyleCnt="0">
        <dgm:presLayoutVars>
          <dgm:dir/>
          <dgm:resizeHandles val="exact"/>
        </dgm:presLayoutVars>
      </dgm:prSet>
      <dgm:spPr/>
    </dgm:pt>
    <dgm:pt modelId="{56E968BD-2EAB-4CE0-B0CE-FC0338D8349D}" type="pres">
      <dgm:prSet presAssocID="{56AB0C99-9E48-4807-AF60-D24DB2D04DAA}" presName="arrow" presStyleLbl="bgShp" presStyleIdx="0" presStyleCnt="1"/>
      <dgm:spPr/>
    </dgm:pt>
    <dgm:pt modelId="{50ADE340-7C82-4AD8-8F7D-0A59A2592AFD}" type="pres">
      <dgm:prSet presAssocID="{56AB0C99-9E48-4807-AF60-D24DB2D04DAA}" presName="points" presStyleCnt="0"/>
      <dgm:spPr/>
    </dgm:pt>
    <dgm:pt modelId="{BBE560D2-847C-4653-BC53-99C1E4C16FC0}" type="pres">
      <dgm:prSet presAssocID="{16C877A3-4DC1-4E73-8D80-CC6A683C365E}" presName="compositeA" presStyleCnt="0"/>
      <dgm:spPr/>
    </dgm:pt>
    <dgm:pt modelId="{0ADC3BA6-3F6E-4D9D-A2CC-4E82DC33F98E}" type="pres">
      <dgm:prSet presAssocID="{16C877A3-4DC1-4E73-8D80-CC6A683C365E}" presName="textA" presStyleLbl="revTx" presStyleIdx="0" presStyleCnt="5">
        <dgm:presLayoutVars>
          <dgm:bulletEnabled val="1"/>
        </dgm:presLayoutVars>
      </dgm:prSet>
      <dgm:spPr/>
    </dgm:pt>
    <dgm:pt modelId="{ABE30A12-B981-4FAA-A94D-BA70492E736D}" type="pres">
      <dgm:prSet presAssocID="{16C877A3-4DC1-4E73-8D80-CC6A683C365E}" presName="circleA" presStyleLbl="node1" presStyleIdx="0" presStyleCnt="5"/>
      <dgm:spPr/>
    </dgm:pt>
    <dgm:pt modelId="{EF2C59B9-6E49-484A-9910-39F3BBEAF1FA}" type="pres">
      <dgm:prSet presAssocID="{16C877A3-4DC1-4E73-8D80-CC6A683C365E}" presName="spaceA" presStyleCnt="0"/>
      <dgm:spPr/>
    </dgm:pt>
    <dgm:pt modelId="{839EF2A5-E8E4-4759-8C5B-8BFEE79006A6}" type="pres">
      <dgm:prSet presAssocID="{ABD54B57-0136-4493-B3FE-187EA026E729}" presName="space" presStyleCnt="0"/>
      <dgm:spPr/>
    </dgm:pt>
    <dgm:pt modelId="{EAD5165D-24E7-43E0-B023-D0D9C76795BD}" type="pres">
      <dgm:prSet presAssocID="{623E19E0-7F69-42F9-BED3-30CF54BDF936}" presName="compositeB" presStyleCnt="0"/>
      <dgm:spPr/>
    </dgm:pt>
    <dgm:pt modelId="{372AD10E-B6E2-4659-AA53-2485049EF5EA}" type="pres">
      <dgm:prSet presAssocID="{623E19E0-7F69-42F9-BED3-30CF54BDF936}" presName="textB" presStyleLbl="revTx" presStyleIdx="1" presStyleCnt="5">
        <dgm:presLayoutVars>
          <dgm:bulletEnabled val="1"/>
        </dgm:presLayoutVars>
      </dgm:prSet>
      <dgm:spPr/>
    </dgm:pt>
    <dgm:pt modelId="{88ABA801-0F5B-4893-80B4-E3B802CEE022}" type="pres">
      <dgm:prSet presAssocID="{623E19E0-7F69-42F9-BED3-30CF54BDF936}" presName="circleB" presStyleLbl="node1" presStyleIdx="1" presStyleCnt="5"/>
      <dgm:spPr/>
    </dgm:pt>
    <dgm:pt modelId="{CF12445B-DC52-436F-AF7E-6826E0CD340E}" type="pres">
      <dgm:prSet presAssocID="{623E19E0-7F69-42F9-BED3-30CF54BDF936}" presName="spaceB" presStyleCnt="0"/>
      <dgm:spPr/>
    </dgm:pt>
    <dgm:pt modelId="{B8338D7D-2393-412C-ACFF-9A15A24EF336}" type="pres">
      <dgm:prSet presAssocID="{9AE1C6FC-45E0-4982-80D4-D1105D9F6CCB}" presName="space" presStyleCnt="0"/>
      <dgm:spPr/>
    </dgm:pt>
    <dgm:pt modelId="{0A3B8224-0086-4174-8E29-A3B9172B795E}" type="pres">
      <dgm:prSet presAssocID="{6A0A2518-FF24-42D7-ACCB-D1D68803A83F}" presName="compositeA" presStyleCnt="0"/>
      <dgm:spPr/>
    </dgm:pt>
    <dgm:pt modelId="{3D55EAE7-AE9C-4764-A610-3968391A11BA}" type="pres">
      <dgm:prSet presAssocID="{6A0A2518-FF24-42D7-ACCB-D1D68803A83F}" presName="textA" presStyleLbl="revTx" presStyleIdx="2" presStyleCnt="5">
        <dgm:presLayoutVars>
          <dgm:bulletEnabled val="1"/>
        </dgm:presLayoutVars>
      </dgm:prSet>
      <dgm:spPr/>
    </dgm:pt>
    <dgm:pt modelId="{76EDC838-4FBF-4976-8FAB-83DC497EE5B0}" type="pres">
      <dgm:prSet presAssocID="{6A0A2518-FF24-42D7-ACCB-D1D68803A83F}" presName="circleA" presStyleLbl="node1" presStyleIdx="2" presStyleCnt="5"/>
      <dgm:spPr/>
    </dgm:pt>
    <dgm:pt modelId="{EB30F9C1-C433-4700-83FF-21D2DA8EAC1A}" type="pres">
      <dgm:prSet presAssocID="{6A0A2518-FF24-42D7-ACCB-D1D68803A83F}" presName="spaceA" presStyleCnt="0"/>
      <dgm:spPr/>
    </dgm:pt>
    <dgm:pt modelId="{30811308-F077-41AE-B5DF-6B2BCF7A9E1F}" type="pres">
      <dgm:prSet presAssocID="{3CC3ED3B-F1DB-449B-A532-4A6F70AFB7A7}" presName="space" presStyleCnt="0"/>
      <dgm:spPr/>
    </dgm:pt>
    <dgm:pt modelId="{8C28C8EF-4DAC-4980-BC8E-0F612A641864}" type="pres">
      <dgm:prSet presAssocID="{085C9A06-1ACB-490A-9786-E03928B991BC}" presName="compositeB" presStyleCnt="0"/>
      <dgm:spPr/>
    </dgm:pt>
    <dgm:pt modelId="{66EE0765-1DAA-4310-8202-BA86D1474A9B}" type="pres">
      <dgm:prSet presAssocID="{085C9A06-1ACB-490A-9786-E03928B991BC}" presName="textB" presStyleLbl="revTx" presStyleIdx="3" presStyleCnt="5">
        <dgm:presLayoutVars>
          <dgm:bulletEnabled val="1"/>
        </dgm:presLayoutVars>
      </dgm:prSet>
      <dgm:spPr/>
    </dgm:pt>
    <dgm:pt modelId="{F3031ADC-A8F4-4454-B5EC-6267BF68D790}" type="pres">
      <dgm:prSet presAssocID="{085C9A06-1ACB-490A-9786-E03928B991BC}" presName="circleB" presStyleLbl="node1" presStyleIdx="3" presStyleCnt="5"/>
      <dgm:spPr/>
    </dgm:pt>
    <dgm:pt modelId="{5AE5C481-FF94-4FFD-BA49-2C4442562996}" type="pres">
      <dgm:prSet presAssocID="{085C9A06-1ACB-490A-9786-E03928B991BC}" presName="spaceB" presStyleCnt="0"/>
      <dgm:spPr/>
    </dgm:pt>
    <dgm:pt modelId="{E050BC0E-3DE6-43E4-B3EE-0E8EBCEFA7D2}" type="pres">
      <dgm:prSet presAssocID="{3A7973B3-530E-4A7F-BC41-78D124175248}" presName="space" presStyleCnt="0"/>
      <dgm:spPr/>
    </dgm:pt>
    <dgm:pt modelId="{153E642E-0CAB-4027-A7CD-248E0642BDE3}" type="pres">
      <dgm:prSet presAssocID="{319CB258-442F-4D23-B1DA-F1F6049411E5}" presName="compositeA" presStyleCnt="0"/>
      <dgm:spPr/>
    </dgm:pt>
    <dgm:pt modelId="{A65F460D-A71B-45E4-898F-BB635E981E94}" type="pres">
      <dgm:prSet presAssocID="{319CB258-442F-4D23-B1DA-F1F6049411E5}" presName="textA" presStyleLbl="revTx" presStyleIdx="4" presStyleCnt="5" custLinFactNeighborX="-3684" custLinFactNeighborY="-12873">
        <dgm:presLayoutVars>
          <dgm:bulletEnabled val="1"/>
        </dgm:presLayoutVars>
      </dgm:prSet>
      <dgm:spPr/>
    </dgm:pt>
    <dgm:pt modelId="{4D704AE7-07EE-4CF1-8775-07A03E4704C2}" type="pres">
      <dgm:prSet presAssocID="{319CB258-442F-4D23-B1DA-F1F6049411E5}" presName="circleA" presStyleLbl="node1" presStyleIdx="4" presStyleCnt="5"/>
      <dgm:spPr/>
    </dgm:pt>
    <dgm:pt modelId="{6F11C920-5A02-430F-871B-93CB0EE0D500}" type="pres">
      <dgm:prSet presAssocID="{319CB258-442F-4D23-B1DA-F1F6049411E5}" presName="spaceA" presStyleCnt="0"/>
      <dgm:spPr/>
    </dgm:pt>
  </dgm:ptLst>
  <dgm:cxnLst>
    <dgm:cxn modelId="{4FF5E00D-4514-4E72-88E9-8D9E10F89505}" srcId="{56AB0C99-9E48-4807-AF60-D24DB2D04DAA}" destId="{085C9A06-1ACB-490A-9786-E03928B991BC}" srcOrd="3" destOrd="0" parTransId="{97EEE259-0152-4E08-B93A-3C8B750775A7}" sibTransId="{3A7973B3-530E-4A7F-BC41-78D124175248}"/>
    <dgm:cxn modelId="{20975F1E-11A6-4332-A53B-56844F0EC636}" srcId="{56AB0C99-9E48-4807-AF60-D24DB2D04DAA}" destId="{16C877A3-4DC1-4E73-8D80-CC6A683C365E}" srcOrd="0" destOrd="0" parTransId="{95CBEE0E-3626-411E-BF75-AF0F1F4A6321}" sibTransId="{ABD54B57-0136-4493-B3FE-187EA026E729}"/>
    <dgm:cxn modelId="{8A7B0133-D54B-4E00-B1A4-A1E692EA29A2}" type="presOf" srcId="{6A0A2518-FF24-42D7-ACCB-D1D68803A83F}" destId="{3D55EAE7-AE9C-4764-A610-3968391A11BA}" srcOrd="0" destOrd="0" presId="urn:microsoft.com/office/officeart/2005/8/layout/hProcess11"/>
    <dgm:cxn modelId="{284D5662-6FDA-4A8D-9ED5-C59C97FEECC6}" type="presOf" srcId="{56AB0C99-9E48-4807-AF60-D24DB2D04DAA}" destId="{FDC5F4EF-01B8-4895-8DD3-6AE344D87C7C}" srcOrd="0" destOrd="0" presId="urn:microsoft.com/office/officeart/2005/8/layout/hProcess11"/>
    <dgm:cxn modelId="{3A2BCC44-1CF3-4210-BF6B-19EF0553736B}" type="presOf" srcId="{623E19E0-7F69-42F9-BED3-30CF54BDF936}" destId="{372AD10E-B6E2-4659-AA53-2485049EF5EA}" srcOrd="0" destOrd="0" presId="urn:microsoft.com/office/officeart/2005/8/layout/hProcess11"/>
    <dgm:cxn modelId="{43AC284B-7D4E-495C-96AD-F468860A9126}" srcId="{56AB0C99-9E48-4807-AF60-D24DB2D04DAA}" destId="{319CB258-442F-4D23-B1DA-F1F6049411E5}" srcOrd="4" destOrd="0" parTransId="{8E9F44B2-F2DD-45CC-A712-6C7CF2939E5C}" sibTransId="{9EF3B187-2925-409C-9255-6871AE08D2F2}"/>
    <dgm:cxn modelId="{6BB6B392-1E1C-4698-AE83-250D5E0A193E}" type="presOf" srcId="{16C877A3-4DC1-4E73-8D80-CC6A683C365E}" destId="{0ADC3BA6-3F6E-4D9D-A2CC-4E82DC33F98E}" srcOrd="0" destOrd="0" presId="urn:microsoft.com/office/officeart/2005/8/layout/hProcess11"/>
    <dgm:cxn modelId="{E044DEA8-615F-4FC4-A458-82853188F778}" srcId="{56AB0C99-9E48-4807-AF60-D24DB2D04DAA}" destId="{6A0A2518-FF24-42D7-ACCB-D1D68803A83F}" srcOrd="2" destOrd="0" parTransId="{F03326CB-581A-4697-8D68-F0DEEACA47CE}" sibTransId="{3CC3ED3B-F1DB-449B-A532-4A6F70AFB7A7}"/>
    <dgm:cxn modelId="{3A3C20C4-B1D9-405C-A146-5AF891D0A1A5}" type="presOf" srcId="{085C9A06-1ACB-490A-9786-E03928B991BC}" destId="{66EE0765-1DAA-4310-8202-BA86D1474A9B}" srcOrd="0" destOrd="0" presId="urn:microsoft.com/office/officeart/2005/8/layout/hProcess11"/>
    <dgm:cxn modelId="{C31297D2-C145-413F-A15B-3F8F0781CDA1}" srcId="{56AB0C99-9E48-4807-AF60-D24DB2D04DAA}" destId="{623E19E0-7F69-42F9-BED3-30CF54BDF936}" srcOrd="1" destOrd="0" parTransId="{3C66F0DB-F687-4F75-8934-1423745BDBC4}" sibTransId="{9AE1C6FC-45E0-4982-80D4-D1105D9F6CCB}"/>
    <dgm:cxn modelId="{5D5A4BED-6233-4BF8-8DAE-F461E655D317}" type="presOf" srcId="{319CB258-442F-4D23-B1DA-F1F6049411E5}" destId="{A65F460D-A71B-45E4-898F-BB635E981E94}" srcOrd="0" destOrd="0" presId="urn:microsoft.com/office/officeart/2005/8/layout/hProcess11"/>
    <dgm:cxn modelId="{DFA5D4C3-FA58-44AA-95F5-3F4C0A2226D9}" type="presParOf" srcId="{FDC5F4EF-01B8-4895-8DD3-6AE344D87C7C}" destId="{56E968BD-2EAB-4CE0-B0CE-FC0338D8349D}" srcOrd="0" destOrd="0" presId="urn:microsoft.com/office/officeart/2005/8/layout/hProcess11"/>
    <dgm:cxn modelId="{A4711F37-0291-42D8-8E1E-A820C68D2CAF}" type="presParOf" srcId="{FDC5F4EF-01B8-4895-8DD3-6AE344D87C7C}" destId="{50ADE340-7C82-4AD8-8F7D-0A59A2592AFD}" srcOrd="1" destOrd="0" presId="urn:microsoft.com/office/officeart/2005/8/layout/hProcess11"/>
    <dgm:cxn modelId="{19AF72C0-6970-48B1-ACC6-571251F11FD0}" type="presParOf" srcId="{50ADE340-7C82-4AD8-8F7D-0A59A2592AFD}" destId="{BBE560D2-847C-4653-BC53-99C1E4C16FC0}" srcOrd="0" destOrd="0" presId="urn:microsoft.com/office/officeart/2005/8/layout/hProcess11"/>
    <dgm:cxn modelId="{EB8D468C-15BD-4B47-84A4-CF90D5CC73FE}" type="presParOf" srcId="{BBE560D2-847C-4653-BC53-99C1E4C16FC0}" destId="{0ADC3BA6-3F6E-4D9D-A2CC-4E82DC33F98E}" srcOrd="0" destOrd="0" presId="urn:microsoft.com/office/officeart/2005/8/layout/hProcess11"/>
    <dgm:cxn modelId="{4EEE4F72-7693-4FD6-8AE4-6248EFBB8AFF}" type="presParOf" srcId="{BBE560D2-847C-4653-BC53-99C1E4C16FC0}" destId="{ABE30A12-B981-4FAA-A94D-BA70492E736D}" srcOrd="1" destOrd="0" presId="urn:microsoft.com/office/officeart/2005/8/layout/hProcess11"/>
    <dgm:cxn modelId="{61855DAF-2804-4B1F-821C-FDFDC34768F0}" type="presParOf" srcId="{BBE560D2-847C-4653-BC53-99C1E4C16FC0}" destId="{EF2C59B9-6E49-484A-9910-39F3BBEAF1FA}" srcOrd="2" destOrd="0" presId="urn:microsoft.com/office/officeart/2005/8/layout/hProcess11"/>
    <dgm:cxn modelId="{89904658-449F-4B5E-9EB7-0EA89DFAC689}" type="presParOf" srcId="{50ADE340-7C82-4AD8-8F7D-0A59A2592AFD}" destId="{839EF2A5-E8E4-4759-8C5B-8BFEE79006A6}" srcOrd="1" destOrd="0" presId="urn:microsoft.com/office/officeart/2005/8/layout/hProcess11"/>
    <dgm:cxn modelId="{5ED2168B-9880-452A-8D36-0207601346FE}" type="presParOf" srcId="{50ADE340-7C82-4AD8-8F7D-0A59A2592AFD}" destId="{EAD5165D-24E7-43E0-B023-D0D9C76795BD}" srcOrd="2" destOrd="0" presId="urn:microsoft.com/office/officeart/2005/8/layout/hProcess11"/>
    <dgm:cxn modelId="{29F0E251-8456-4F24-BC43-2608D8BC080F}" type="presParOf" srcId="{EAD5165D-24E7-43E0-B023-D0D9C76795BD}" destId="{372AD10E-B6E2-4659-AA53-2485049EF5EA}" srcOrd="0" destOrd="0" presId="urn:microsoft.com/office/officeart/2005/8/layout/hProcess11"/>
    <dgm:cxn modelId="{E7601FFE-2464-4BCA-A819-572C5376E926}" type="presParOf" srcId="{EAD5165D-24E7-43E0-B023-D0D9C76795BD}" destId="{88ABA801-0F5B-4893-80B4-E3B802CEE022}" srcOrd="1" destOrd="0" presId="urn:microsoft.com/office/officeart/2005/8/layout/hProcess11"/>
    <dgm:cxn modelId="{71D3C0F4-92B6-49D0-A381-EC6328BD3291}" type="presParOf" srcId="{EAD5165D-24E7-43E0-B023-D0D9C76795BD}" destId="{CF12445B-DC52-436F-AF7E-6826E0CD340E}" srcOrd="2" destOrd="0" presId="urn:microsoft.com/office/officeart/2005/8/layout/hProcess11"/>
    <dgm:cxn modelId="{68A33797-473C-4B08-9DB2-273A001786CB}" type="presParOf" srcId="{50ADE340-7C82-4AD8-8F7D-0A59A2592AFD}" destId="{B8338D7D-2393-412C-ACFF-9A15A24EF336}" srcOrd="3" destOrd="0" presId="urn:microsoft.com/office/officeart/2005/8/layout/hProcess11"/>
    <dgm:cxn modelId="{CD6A0AFB-3961-4734-91AA-330DD0F362C6}" type="presParOf" srcId="{50ADE340-7C82-4AD8-8F7D-0A59A2592AFD}" destId="{0A3B8224-0086-4174-8E29-A3B9172B795E}" srcOrd="4" destOrd="0" presId="urn:microsoft.com/office/officeart/2005/8/layout/hProcess11"/>
    <dgm:cxn modelId="{9D6AB682-7CBF-4CB5-A56C-8D39292249AA}" type="presParOf" srcId="{0A3B8224-0086-4174-8E29-A3B9172B795E}" destId="{3D55EAE7-AE9C-4764-A610-3968391A11BA}" srcOrd="0" destOrd="0" presId="urn:microsoft.com/office/officeart/2005/8/layout/hProcess11"/>
    <dgm:cxn modelId="{608DD00A-4CB2-4353-83F5-23C9BB22F687}" type="presParOf" srcId="{0A3B8224-0086-4174-8E29-A3B9172B795E}" destId="{76EDC838-4FBF-4976-8FAB-83DC497EE5B0}" srcOrd="1" destOrd="0" presId="urn:microsoft.com/office/officeart/2005/8/layout/hProcess11"/>
    <dgm:cxn modelId="{5E92DBCA-FFC3-4FD0-ACD0-33BD9917BB5B}" type="presParOf" srcId="{0A3B8224-0086-4174-8E29-A3B9172B795E}" destId="{EB30F9C1-C433-4700-83FF-21D2DA8EAC1A}" srcOrd="2" destOrd="0" presId="urn:microsoft.com/office/officeart/2005/8/layout/hProcess11"/>
    <dgm:cxn modelId="{4B6078FB-FC32-4062-B75D-08B01FC74EF3}" type="presParOf" srcId="{50ADE340-7C82-4AD8-8F7D-0A59A2592AFD}" destId="{30811308-F077-41AE-B5DF-6B2BCF7A9E1F}" srcOrd="5" destOrd="0" presId="urn:microsoft.com/office/officeart/2005/8/layout/hProcess11"/>
    <dgm:cxn modelId="{C060C564-B35A-45BC-9209-0253C9BA1023}" type="presParOf" srcId="{50ADE340-7C82-4AD8-8F7D-0A59A2592AFD}" destId="{8C28C8EF-4DAC-4980-BC8E-0F612A641864}" srcOrd="6" destOrd="0" presId="urn:microsoft.com/office/officeart/2005/8/layout/hProcess11"/>
    <dgm:cxn modelId="{93129DA0-7F87-45A9-BA6C-065FFFD09640}" type="presParOf" srcId="{8C28C8EF-4DAC-4980-BC8E-0F612A641864}" destId="{66EE0765-1DAA-4310-8202-BA86D1474A9B}" srcOrd="0" destOrd="0" presId="urn:microsoft.com/office/officeart/2005/8/layout/hProcess11"/>
    <dgm:cxn modelId="{0A3949A1-3ECE-4C8C-BEE8-DC0864996BBF}" type="presParOf" srcId="{8C28C8EF-4DAC-4980-BC8E-0F612A641864}" destId="{F3031ADC-A8F4-4454-B5EC-6267BF68D790}" srcOrd="1" destOrd="0" presId="urn:microsoft.com/office/officeart/2005/8/layout/hProcess11"/>
    <dgm:cxn modelId="{C8D7816C-846A-4308-95D7-8268159A472E}" type="presParOf" srcId="{8C28C8EF-4DAC-4980-BC8E-0F612A641864}" destId="{5AE5C481-FF94-4FFD-BA49-2C4442562996}" srcOrd="2" destOrd="0" presId="urn:microsoft.com/office/officeart/2005/8/layout/hProcess11"/>
    <dgm:cxn modelId="{15A0D7DA-54DE-41A4-83B2-3FC3186D7D44}" type="presParOf" srcId="{50ADE340-7C82-4AD8-8F7D-0A59A2592AFD}" destId="{E050BC0E-3DE6-43E4-B3EE-0E8EBCEFA7D2}" srcOrd="7" destOrd="0" presId="urn:microsoft.com/office/officeart/2005/8/layout/hProcess11"/>
    <dgm:cxn modelId="{20F47B76-C572-4696-82F3-0E32B8864FD8}" type="presParOf" srcId="{50ADE340-7C82-4AD8-8F7D-0A59A2592AFD}" destId="{153E642E-0CAB-4027-A7CD-248E0642BDE3}" srcOrd="8" destOrd="0" presId="urn:microsoft.com/office/officeart/2005/8/layout/hProcess11"/>
    <dgm:cxn modelId="{219FEED2-18EF-4845-A299-0E89CCB28452}" type="presParOf" srcId="{153E642E-0CAB-4027-A7CD-248E0642BDE3}" destId="{A65F460D-A71B-45E4-898F-BB635E981E94}" srcOrd="0" destOrd="0" presId="urn:microsoft.com/office/officeart/2005/8/layout/hProcess11"/>
    <dgm:cxn modelId="{D3A78873-23EB-4DCE-9440-728E788AA82E}" type="presParOf" srcId="{153E642E-0CAB-4027-A7CD-248E0642BDE3}" destId="{4D704AE7-07EE-4CF1-8775-07A03E4704C2}" srcOrd="1" destOrd="0" presId="urn:microsoft.com/office/officeart/2005/8/layout/hProcess11"/>
    <dgm:cxn modelId="{0504336D-515F-4156-8901-46B54381F551}" type="presParOf" srcId="{153E642E-0CAB-4027-A7CD-248E0642BDE3}" destId="{6F11C920-5A02-430F-871B-93CB0EE0D500}"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428FA-E609-4EF0-97F9-8C78D818D878}">
      <dsp:nvSpPr>
        <dsp:cNvPr id="0" name=""/>
        <dsp:cNvSpPr/>
      </dsp:nvSpPr>
      <dsp:spPr>
        <a:xfrm>
          <a:off x="0" y="639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1. Work</a:t>
          </a:r>
          <a:r>
            <a:rPr lang="es-ES" sz="1500" kern="1200"/>
            <a:t> </a:t>
          </a:r>
          <a:r>
            <a:rPr lang="es-ES" sz="1500" kern="1200" err="1"/>
            <a:t>team</a:t>
          </a:r>
          <a:r>
            <a:rPr lang="es-ES" sz="1500" kern="1200"/>
            <a:t> </a:t>
          </a:r>
          <a:r>
            <a:rPr lang="es-ES" sz="1500" kern="1200" err="1"/>
            <a:t>motivation</a:t>
          </a:r>
          <a:endParaRPr lang="es-ES" sz="1500" b="0" i="0" u="none" strike="noStrike" kern="1200" cap="none" baseline="0" noProof="0" err="1">
            <a:latin typeface="Arial"/>
            <a:cs typeface="Arial"/>
          </a:endParaRPr>
        </a:p>
      </dsp:txBody>
      <dsp:txXfrm>
        <a:off x="27843" y="91807"/>
        <a:ext cx="6931710" cy="514689"/>
      </dsp:txXfrm>
    </dsp:sp>
    <dsp:sp modelId="{12260022-4B18-4637-B75D-1CEB101FB00B}">
      <dsp:nvSpPr>
        <dsp:cNvPr id="0" name=""/>
        <dsp:cNvSpPr/>
      </dsp:nvSpPr>
      <dsp:spPr>
        <a:xfrm>
          <a:off x="0" y="634339"/>
          <a:ext cx="6987396"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t>Background</a:t>
          </a:r>
          <a:r>
            <a:rPr lang="es-ES" sz="1200" kern="1200"/>
            <a:t> Air </a:t>
          </a:r>
          <a:r>
            <a:rPr lang="es-ES" sz="1200" kern="1200" err="1"/>
            <a:t>Force</a:t>
          </a:r>
          <a:r>
            <a:rPr lang="es-ES" sz="1200" kern="1200"/>
            <a:t> Colombia WRF -&gt; WRFDA</a:t>
          </a:r>
        </a:p>
      </dsp:txBody>
      <dsp:txXfrm>
        <a:off x="0" y="634339"/>
        <a:ext cx="6987396" cy="248400"/>
      </dsp:txXfrm>
    </dsp:sp>
    <dsp:sp modelId="{8EC91813-1CF5-44E2-86A0-58E2244A5F41}">
      <dsp:nvSpPr>
        <dsp:cNvPr id="0" name=""/>
        <dsp:cNvSpPr/>
      </dsp:nvSpPr>
      <dsp:spPr>
        <a:xfrm>
          <a:off x="0" y="8827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2. Methodology</a:t>
          </a:r>
          <a:endParaRPr lang="es-ES" sz="1500" kern="1200"/>
        </a:p>
      </dsp:txBody>
      <dsp:txXfrm>
        <a:off x="27843" y="910582"/>
        <a:ext cx="6931710" cy="514689"/>
      </dsp:txXfrm>
    </dsp:sp>
    <dsp:sp modelId="{349E31B3-09D6-4E12-8155-B54DFAAB65A6}">
      <dsp:nvSpPr>
        <dsp:cNvPr id="0" name=""/>
        <dsp:cNvSpPr/>
      </dsp:nvSpPr>
      <dsp:spPr>
        <a:xfrm>
          <a:off x="0" y="1453114"/>
          <a:ext cx="6987396" cy="58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a:t>WRF</a:t>
          </a:r>
          <a:r>
            <a:rPr lang="es-ES" sz="1200" kern="1200">
              <a:latin typeface="Arial"/>
            </a:rPr>
            <a:t> </a:t>
          </a:r>
          <a:r>
            <a:rPr lang="es-ES" sz="1200" kern="1200" err="1">
              <a:latin typeface="Arial"/>
            </a:rPr>
            <a:t>configuration</a:t>
          </a:r>
          <a:r>
            <a:rPr lang="es-ES" sz="1200" kern="1200"/>
            <a:t> </a:t>
          </a:r>
          <a:r>
            <a:rPr lang="es-ES" sz="1200" kern="1200" err="1"/>
            <a:t>used</a:t>
          </a:r>
          <a:endParaRPr lang="es-ES" sz="1200" kern="1200">
            <a:latin typeface="Arial"/>
          </a:endParaRPr>
        </a:p>
        <a:p>
          <a:pPr marL="114300" lvl="1" indent="-114300" algn="l" defTabSz="533400">
            <a:lnSpc>
              <a:spcPct val="90000"/>
            </a:lnSpc>
            <a:spcBef>
              <a:spcPct val="0"/>
            </a:spcBef>
            <a:spcAft>
              <a:spcPct val="20000"/>
            </a:spcAft>
            <a:buChar char="•"/>
          </a:pPr>
          <a:r>
            <a:rPr lang="es-ES" sz="1200" kern="1200"/>
            <a:t> </a:t>
          </a:r>
          <a:r>
            <a:rPr lang="es-ES" sz="1200" kern="1200" err="1"/>
            <a:t>Description</a:t>
          </a:r>
          <a:r>
            <a:rPr lang="es-ES" sz="1200" kern="1200"/>
            <a:t> </a:t>
          </a:r>
          <a:r>
            <a:rPr lang="es-ES" sz="1200" kern="1200" err="1"/>
            <a:t>of</a:t>
          </a:r>
          <a:r>
            <a:rPr lang="es-ES" sz="1200" kern="1200"/>
            <a:t> data </a:t>
          </a:r>
          <a:r>
            <a:rPr lang="es-ES" sz="1200" kern="1200" err="1"/>
            <a:t>sources</a:t>
          </a:r>
          <a:r>
            <a:rPr lang="es-ES" sz="1200" kern="1200"/>
            <a:t> </a:t>
          </a:r>
          <a:r>
            <a:rPr lang="es-ES" sz="1200" kern="1200" err="1"/>
            <a:t>to</a:t>
          </a:r>
          <a:r>
            <a:rPr lang="es-ES" sz="1200" kern="1200"/>
            <a:t> be </a:t>
          </a:r>
          <a:r>
            <a:rPr lang="es-ES" sz="1200" kern="1200" err="1"/>
            <a:t>used</a:t>
          </a:r>
          <a:endParaRPr lang="es-ES" sz="1200" kern="1200"/>
        </a:p>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latin typeface="Arial"/>
            </a:rPr>
            <a:t>Description</a:t>
          </a:r>
          <a:r>
            <a:rPr lang="es-ES" sz="1200" kern="1200"/>
            <a:t> </a:t>
          </a:r>
          <a:r>
            <a:rPr lang="es-ES" sz="1200" kern="1200" err="1"/>
            <a:t>of</a:t>
          </a:r>
          <a:r>
            <a:rPr lang="es-ES" sz="1200" kern="1200"/>
            <a:t> </a:t>
          </a:r>
          <a:r>
            <a:rPr lang="es-ES" sz="1200" kern="1200" err="1"/>
            <a:t>the</a:t>
          </a:r>
          <a:r>
            <a:rPr lang="es-ES" sz="1200" kern="1200"/>
            <a:t> </a:t>
          </a:r>
          <a:r>
            <a:rPr lang="es-ES" sz="1200" kern="1200" err="1">
              <a:latin typeface="Arial"/>
            </a:rPr>
            <a:t>evaluation</a:t>
          </a:r>
          <a:r>
            <a:rPr lang="es-ES" sz="1200" kern="1200">
              <a:latin typeface="Arial"/>
            </a:rPr>
            <a:t> </a:t>
          </a:r>
          <a:r>
            <a:rPr lang="es-ES" sz="1200" kern="1200" err="1">
              <a:latin typeface="Arial"/>
            </a:rPr>
            <a:t>procedure</a:t>
          </a:r>
          <a:endParaRPr lang="es-ES" sz="1200" kern="1200"/>
        </a:p>
      </dsp:txBody>
      <dsp:txXfrm>
        <a:off x="0" y="1453114"/>
        <a:ext cx="6987396" cy="589950"/>
      </dsp:txXfrm>
    </dsp:sp>
    <dsp:sp modelId="{E7C8AE64-8CD7-4367-97C9-1EE299223AC7}">
      <dsp:nvSpPr>
        <dsp:cNvPr id="0" name=""/>
        <dsp:cNvSpPr/>
      </dsp:nvSpPr>
      <dsp:spPr>
        <a:xfrm>
          <a:off x="0" y="20430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3. Preliminary</a:t>
          </a:r>
          <a:r>
            <a:rPr lang="es-ES" sz="1500" kern="1200"/>
            <a:t> results of the WRFDA-FAC operating model validation experiments.</a:t>
          </a:r>
          <a:endParaRPr lang="es-ES" sz="1500" kern="1200">
            <a:latin typeface="Arial"/>
          </a:endParaRPr>
        </a:p>
      </dsp:txBody>
      <dsp:txXfrm>
        <a:off x="27843" y="2070907"/>
        <a:ext cx="6931710" cy="514689"/>
      </dsp:txXfrm>
    </dsp:sp>
    <dsp:sp modelId="{08FAEC77-E273-42C0-8533-A2401EBD9F5E}">
      <dsp:nvSpPr>
        <dsp:cNvPr id="0" name=""/>
        <dsp:cNvSpPr/>
      </dsp:nvSpPr>
      <dsp:spPr>
        <a:xfrm>
          <a:off x="0" y="26566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4. Current</a:t>
          </a:r>
          <a:r>
            <a:rPr lang="es-ES" sz="1500" kern="1200"/>
            <a:t> and future job.</a:t>
          </a:r>
          <a:endParaRPr lang="es-ES" sz="1500" kern="1200">
            <a:latin typeface="Arial"/>
          </a:endParaRPr>
        </a:p>
      </dsp:txBody>
      <dsp:txXfrm>
        <a:off x="27843" y="2684482"/>
        <a:ext cx="6931710" cy="514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968BD-2EAB-4CE0-B0CE-FC0338D8349D}">
      <dsp:nvSpPr>
        <dsp:cNvPr id="0" name=""/>
        <dsp:cNvSpPr/>
      </dsp:nvSpPr>
      <dsp:spPr>
        <a:xfrm>
          <a:off x="0" y="1097279"/>
          <a:ext cx="4572000" cy="1463040"/>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C3BA6-3F6E-4D9D-A2CC-4E82DC33F98E}">
      <dsp:nvSpPr>
        <dsp:cNvPr id="0" name=""/>
        <dsp:cNvSpPr/>
      </dsp:nvSpPr>
      <dsp:spPr>
        <a:xfrm>
          <a:off x="1808"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b="0" i="0" u="none" strike="noStrike" kern="1200" cap="none" baseline="0" noProof="0">
              <a:solidFill>
                <a:srgbClr val="010000"/>
              </a:solidFill>
              <a:latin typeface="Arial"/>
              <a:cs typeface="Arial"/>
            </a:rPr>
            <a:t>SIMFAC </a:t>
          </a:r>
          <a:br>
            <a:rPr lang="es-CO" sz="800" b="0" i="0" u="none" strike="noStrike" kern="1200" cap="none" baseline="0" noProof="0">
              <a:solidFill>
                <a:srgbClr val="010000"/>
              </a:solidFill>
              <a:latin typeface="Arial"/>
              <a:cs typeface="Arial"/>
            </a:rPr>
          </a:br>
          <a:r>
            <a:rPr lang="es-CO" sz="800" b="0" i="0" u="none" strike="noStrike" kern="1200" cap="none" baseline="0" noProof="0">
              <a:solidFill>
                <a:srgbClr val="010000"/>
              </a:solidFill>
              <a:latin typeface="Arial"/>
              <a:cs typeface="Arial"/>
            </a:rPr>
            <a:t>WRF 2.1 </a:t>
          </a:r>
          <a:br>
            <a:rPr lang="es-CO" sz="800" b="0" i="0" u="none" strike="noStrike" kern="1200" cap="none" baseline="0" noProof="0">
              <a:solidFill>
                <a:srgbClr val="010000"/>
              </a:solidFill>
              <a:latin typeface="Arial"/>
              <a:cs typeface="Arial"/>
            </a:rPr>
          </a:br>
          <a:r>
            <a:rPr lang="es-CO" sz="800" b="1" i="0" u="none" strike="noStrike" kern="1200" cap="none" baseline="0" noProof="0">
              <a:solidFill>
                <a:srgbClr val="010000"/>
              </a:solidFill>
              <a:latin typeface="Arial"/>
              <a:cs typeface="Arial"/>
            </a:rPr>
            <a:t>2006</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Assimilation</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of</a:t>
          </a:r>
          <a:r>
            <a:rPr lang="es-CO" sz="800" b="0" i="0" u="none" strike="noStrike" kern="1200" cap="none" baseline="0" noProof="0">
              <a:solidFill>
                <a:srgbClr val="010000"/>
              </a:solidFill>
              <a:latin typeface="Arial"/>
              <a:cs typeface="Arial"/>
            </a:rPr>
            <a:t> METAR and SYNOP</a:t>
          </a:r>
        </a:p>
      </dsp:txBody>
      <dsp:txXfrm>
        <a:off x="1808" y="0"/>
        <a:ext cx="790612" cy="1463040"/>
      </dsp:txXfrm>
    </dsp:sp>
    <dsp:sp modelId="{ABE30A12-B981-4FAA-A94D-BA70492E736D}">
      <dsp:nvSpPr>
        <dsp:cNvPr id="0" name=""/>
        <dsp:cNvSpPr/>
      </dsp:nvSpPr>
      <dsp:spPr>
        <a:xfrm>
          <a:off x="214234"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2AD10E-B6E2-4659-AA53-2485049EF5EA}">
      <dsp:nvSpPr>
        <dsp:cNvPr id="0" name=""/>
        <dsp:cNvSpPr/>
      </dsp:nvSpPr>
      <dsp:spPr>
        <a:xfrm>
          <a:off x="831951"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2.1 </a:t>
          </a:r>
          <a:br>
            <a:rPr lang="es-CO" sz="800" kern="1200">
              <a:latin typeface="Arial"/>
            </a:rPr>
          </a:br>
          <a:r>
            <a:rPr lang="es-CO" sz="800" kern="1200">
              <a:latin typeface="Arial"/>
            </a:rPr>
            <a:t> WRF 3.3</a:t>
          </a:r>
          <a:br>
            <a:rPr lang="es-CO" sz="800" kern="1200">
              <a:latin typeface="Arial"/>
            </a:rPr>
          </a:br>
          <a:r>
            <a:rPr lang="es-CO" sz="800" kern="1200">
              <a:latin typeface="Arial"/>
            </a:rPr>
            <a:t> </a:t>
          </a:r>
          <a:r>
            <a:rPr lang="es-CO" sz="800" b="1" kern="1200">
              <a:latin typeface="Arial"/>
            </a:rPr>
            <a:t>2012</a:t>
          </a:r>
          <a:endParaRPr lang="es-CO" sz="800" b="1" kern="1200"/>
        </a:p>
      </dsp:txBody>
      <dsp:txXfrm>
        <a:off x="831951" y="2194559"/>
        <a:ext cx="790612" cy="1463040"/>
      </dsp:txXfrm>
    </dsp:sp>
    <dsp:sp modelId="{88ABA801-0F5B-4893-80B4-E3B802CEE022}">
      <dsp:nvSpPr>
        <dsp:cNvPr id="0" name=""/>
        <dsp:cNvSpPr/>
      </dsp:nvSpPr>
      <dsp:spPr>
        <a:xfrm>
          <a:off x="1044377"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55EAE7-AE9C-4764-A610-3968391A11BA}">
      <dsp:nvSpPr>
        <dsp:cNvPr id="0" name=""/>
        <dsp:cNvSpPr/>
      </dsp:nvSpPr>
      <dsp:spPr>
        <a:xfrm>
          <a:off x="166209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a:latin typeface="Arial"/>
            </a:rPr>
            <a:t>WRF 3.7</a:t>
          </a:r>
        </a:p>
        <a:p>
          <a:pPr marL="0" lvl="0" indent="0" algn="ctr" defTabSz="355600" rtl="0">
            <a:lnSpc>
              <a:spcPct val="90000"/>
            </a:lnSpc>
            <a:spcBef>
              <a:spcPct val="0"/>
            </a:spcBef>
            <a:spcAft>
              <a:spcPct val="35000"/>
            </a:spcAft>
            <a:buNone/>
          </a:pPr>
          <a:r>
            <a:rPr lang="es-CO" sz="800" kern="1200">
              <a:latin typeface="Arial"/>
            </a:rPr>
            <a:t>SOUNDING</a:t>
          </a:r>
          <a:endParaRPr lang="es-CO" sz="800" kern="1200"/>
        </a:p>
        <a:p>
          <a:pPr marL="0" lvl="0" indent="0" algn="ctr" defTabSz="355600" rtl="0">
            <a:lnSpc>
              <a:spcPct val="90000"/>
            </a:lnSpc>
            <a:spcBef>
              <a:spcPct val="0"/>
            </a:spcBef>
            <a:spcAft>
              <a:spcPct val="35000"/>
            </a:spcAft>
            <a:buNone/>
          </a:pPr>
          <a:r>
            <a:rPr lang="es-CO" sz="800" kern="1200">
              <a:latin typeface="Arial"/>
            </a:rPr>
            <a:t>Assimilation</a:t>
          </a:r>
        </a:p>
        <a:p>
          <a:pPr marL="0" lvl="0" indent="0" algn="ctr" defTabSz="355600" rtl="0">
            <a:lnSpc>
              <a:spcPct val="90000"/>
            </a:lnSpc>
            <a:spcBef>
              <a:spcPct val="0"/>
            </a:spcBef>
            <a:spcAft>
              <a:spcPct val="35000"/>
            </a:spcAft>
            <a:buNone/>
          </a:pPr>
          <a:r>
            <a:rPr lang="es-CO" sz="800" b="1" kern="1200">
              <a:latin typeface="Arial"/>
            </a:rPr>
            <a:t>2016</a:t>
          </a:r>
        </a:p>
      </dsp:txBody>
      <dsp:txXfrm>
        <a:off x="1662093" y="0"/>
        <a:ext cx="790612" cy="1463040"/>
      </dsp:txXfrm>
    </dsp:sp>
    <dsp:sp modelId="{76EDC838-4FBF-4976-8FAB-83DC497EE5B0}">
      <dsp:nvSpPr>
        <dsp:cNvPr id="0" name=""/>
        <dsp:cNvSpPr/>
      </dsp:nvSpPr>
      <dsp:spPr>
        <a:xfrm>
          <a:off x="1874519"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EE0765-1DAA-4310-8202-BA86D1474A9B}">
      <dsp:nvSpPr>
        <dsp:cNvPr id="0" name=""/>
        <dsp:cNvSpPr/>
      </dsp:nvSpPr>
      <dsp:spPr>
        <a:xfrm>
          <a:off x="2492236"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4.1</a:t>
          </a:r>
          <a:br>
            <a:rPr lang="es-CO" sz="800" kern="1200">
              <a:latin typeface="Arial"/>
            </a:rPr>
          </a:br>
          <a:r>
            <a:rPr lang="es-CO" sz="800" b="1" kern="1200">
              <a:latin typeface="Arial"/>
            </a:rPr>
            <a:t>2019</a:t>
          </a:r>
          <a:br>
            <a:rPr lang="es-CO" sz="800" kern="1200">
              <a:latin typeface="Arial"/>
            </a:rPr>
          </a:br>
          <a:r>
            <a:rPr lang="es-CO" sz="800" kern="1200" err="1">
              <a:latin typeface="Arial"/>
            </a:rPr>
            <a:t>Assimilation</a:t>
          </a:r>
          <a:r>
            <a:rPr lang="es-CO" sz="800" kern="1200">
              <a:latin typeface="Arial"/>
            </a:rPr>
            <a:t> </a:t>
          </a:r>
          <a:r>
            <a:rPr lang="es-CO" sz="800" kern="1200" err="1">
              <a:latin typeface="Arial"/>
            </a:rPr>
            <a:t>of</a:t>
          </a:r>
          <a:r>
            <a:rPr lang="es-CO" sz="800" kern="1200">
              <a:latin typeface="Arial"/>
            </a:rPr>
            <a:t> RADAR and GOES data</a:t>
          </a:r>
        </a:p>
      </dsp:txBody>
      <dsp:txXfrm>
        <a:off x="2492236" y="2194559"/>
        <a:ext cx="790612" cy="1463040"/>
      </dsp:txXfrm>
    </dsp:sp>
    <dsp:sp modelId="{F3031ADC-A8F4-4454-B5EC-6267BF68D790}">
      <dsp:nvSpPr>
        <dsp:cNvPr id="0" name=""/>
        <dsp:cNvSpPr/>
      </dsp:nvSpPr>
      <dsp:spPr>
        <a:xfrm>
          <a:off x="2704662"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5F460D-A71B-45E4-898F-BB635E981E94}">
      <dsp:nvSpPr>
        <dsp:cNvPr id="0" name=""/>
        <dsp:cNvSpPr/>
      </dsp:nvSpPr>
      <dsp:spPr>
        <a:xfrm>
          <a:off x="329325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dirty="0">
              <a:latin typeface="Arial"/>
            </a:rPr>
            <a:t>WRFDA EAFIT FAC </a:t>
          </a:r>
          <a:r>
            <a:rPr lang="es-CO" sz="800" kern="1200" dirty="0" err="1">
              <a:latin typeface="Arial"/>
            </a:rPr>
            <a:t>Validation</a:t>
          </a:r>
          <a:br>
            <a:rPr lang="es-CO" sz="800" kern="1200" dirty="0">
              <a:latin typeface="Arial"/>
            </a:rPr>
          </a:br>
          <a:r>
            <a:rPr lang="es-CO" sz="800" b="1" kern="1200" dirty="0">
              <a:latin typeface="Arial"/>
            </a:rPr>
            <a:t>2020</a:t>
          </a:r>
        </a:p>
      </dsp:txBody>
      <dsp:txXfrm>
        <a:off x="3293253" y="0"/>
        <a:ext cx="790612" cy="1463040"/>
      </dsp:txXfrm>
    </dsp:sp>
    <dsp:sp modelId="{4D704AE7-07EE-4CF1-8775-07A03E4704C2}">
      <dsp:nvSpPr>
        <dsp:cNvPr id="0" name=""/>
        <dsp:cNvSpPr/>
      </dsp:nvSpPr>
      <dsp:spPr>
        <a:xfrm>
          <a:off x="3534805"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0a4ed5df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0a4ed5df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475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90a4ed5d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90a4ed5d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Cómo hacer entender a un tomador de decisiones.  Evaluación parametrizacion microfisica del modelo. Sómos capaces de repetirla.   Evaluación de la repetición mediante métodos de evaluación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MX" dirty="0"/>
              <a:t>Similitud de los resultados con respecto a </a:t>
            </a:r>
            <a:r>
              <a:rPr lang="es-MX" dirty="0" err="1"/>
              <a:t>radiosondeos</a:t>
            </a:r>
            <a:r>
              <a:rPr lang="es-MX" dirty="0"/>
              <a:t> evaluando la precipitación</a:t>
            </a:r>
          </a:p>
          <a:p>
            <a:pPr marL="158750" indent="0">
              <a:buNone/>
            </a:pPr>
            <a:endParaRPr lang="es-MX" dirty="0"/>
          </a:p>
          <a:p>
            <a:pPr marL="158750" indent="0">
              <a:buNone/>
            </a:pPr>
            <a:r>
              <a:rPr lang="es-MX" dirty="0"/>
              <a:t>Conclusión finales de </a:t>
            </a:r>
            <a:r>
              <a:rPr lang="es-MX" dirty="0" err="1"/>
              <a:t>caceres</a:t>
            </a:r>
            <a:r>
              <a:rPr lang="es-MX" dirty="0"/>
              <a:t> relacionadas a la necesidad de ejercicios posteriores de validación cuantitativa</a:t>
            </a:r>
            <a:endParaRPr lang="es-CO" dirty="0"/>
          </a:p>
        </p:txBody>
      </p:sp>
    </p:spTree>
    <p:extLst>
      <p:ext uri="{BB962C8B-B14F-4D97-AF65-F5344CB8AC3E}">
        <p14:creationId xmlns:p14="http://schemas.microsoft.com/office/powerpoint/2010/main" val="62446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0a4ed5df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0a4ed5df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a:p>
        </p:txBody>
      </p:sp>
    </p:spTree>
    <p:extLst>
      <p:ext uri="{BB962C8B-B14F-4D97-AF65-F5344CB8AC3E}">
        <p14:creationId xmlns:p14="http://schemas.microsoft.com/office/powerpoint/2010/main" val="338664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MX"/>
              <a:t>Algún dato sobre  operativo</a:t>
            </a:r>
            <a:endParaRPr lang="es-CO"/>
          </a:p>
        </p:txBody>
      </p:sp>
    </p:spTree>
    <p:extLst>
      <p:ext uri="{BB962C8B-B14F-4D97-AF65-F5344CB8AC3E}">
        <p14:creationId xmlns:p14="http://schemas.microsoft.com/office/powerpoint/2010/main" val="1554491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0a4ed5df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0a4ed5df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90a4ed5df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90a4ed5df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821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AF25E4-E94A-4ED2-BAF3-F6D63CB99F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F005952-9552-40A3-89C0-10FC5839B3B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29CD960-835C-4EC7-AC1D-A1DEFD09D2D2}"/>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2AE9DCEC-6470-4992-8A8D-51C88C78C59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F5E3BF1-920D-43D0-B886-3942C5E646D9}"/>
              </a:ext>
            </a:extLst>
          </p:cNvPr>
          <p:cNvSpPr>
            <a:spLocks noGrp="1"/>
          </p:cNvSpPr>
          <p:nvPr>
            <p:ph type="sldNum" sz="quarter" idx="12"/>
          </p:nvPr>
        </p:nvSpPr>
        <p:spPr/>
        <p:txBody>
          <a:bodyPr/>
          <a:lstStyle/>
          <a:p>
            <a:fld id="{DE83DEBD-6E19-403E-A148-CB968E3A3958}" type="slidenum">
              <a:rPr lang="es-CO" smtClean="0"/>
              <a:t>‹Nº›</a:t>
            </a:fld>
            <a:endParaRPr lang="es-CO"/>
          </a:p>
        </p:txBody>
      </p:sp>
    </p:spTree>
    <p:extLst>
      <p:ext uri="{BB962C8B-B14F-4D97-AF65-F5344CB8AC3E}">
        <p14:creationId xmlns:p14="http://schemas.microsoft.com/office/powerpoint/2010/main" val="1538705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172" y="327232"/>
            <a:ext cx="8228763" cy="614142"/>
          </a:xfrm>
          <a:prstGeom prst="rect">
            <a:avLst/>
          </a:prstGeom>
        </p:spPr>
        <p:txBody>
          <a:bodyPr lIns="0" tIns="0" rIns="0" bIns="0" anchor="ctr">
            <a:spAutoFit/>
          </a:bodyPr>
          <a:lstStyle/>
          <a:p>
            <a:pPr algn="ctr"/>
            <a:endParaRPr lang="es-CO" sz="3991" b="0" strike="noStrike" spc="-1">
              <a:latin typeface="Arial"/>
            </a:endParaRPr>
          </a:p>
        </p:txBody>
      </p:sp>
      <p:sp>
        <p:nvSpPr>
          <p:cNvPr id="8" name="PlaceHolder 2"/>
          <p:cNvSpPr>
            <a:spLocks noGrp="1"/>
          </p:cNvSpPr>
          <p:nvPr>
            <p:ph type="body"/>
          </p:nvPr>
        </p:nvSpPr>
        <p:spPr>
          <a:xfrm>
            <a:off x="457172" y="1203299"/>
            <a:ext cx="8228763" cy="2982614"/>
          </a:xfrm>
          <a:prstGeom prst="rect">
            <a:avLst/>
          </a:prstGeom>
        </p:spPr>
        <p:txBody>
          <a:bodyPr lIns="0" tIns="0" rIns="0" bIns="0">
            <a:normAutofit/>
          </a:bodyPr>
          <a:lstStyle/>
          <a:p>
            <a:endParaRPr lang="es-CO" sz="2903" b="0" strike="noStrike" spc="-1">
              <a:latin typeface="Arial"/>
            </a:endParaRPr>
          </a:p>
        </p:txBody>
      </p:sp>
    </p:spTree>
    <p:extLst>
      <p:ext uri="{BB962C8B-B14F-4D97-AF65-F5344CB8AC3E}">
        <p14:creationId xmlns:p14="http://schemas.microsoft.com/office/powerpoint/2010/main" val="1736879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yarceb/WRFDA_FAC_EAFIT" TargetMode="Externa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hyperlink" Target="https://eafit-my.sharepoint.com/:f:/g/personal/ayarceb_eafit_edu_co/EuHk4-UZVQ9JqayzFwaCUfgBVkQnS9kbxWZGwNJvaX9uL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ayarceb/WRFDA_FAC_EAFIT"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21000"/>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92307" y="425301"/>
            <a:ext cx="8520600" cy="1021925"/>
          </a:xfrm>
          <a:prstGeom prst="rect">
            <a:avLst/>
          </a:prstGeom>
        </p:spPr>
        <p:txBody>
          <a:bodyPr spcFirstLastPara="1" wrap="square" lIns="91425" tIns="91425" rIns="91425" bIns="91425" anchor="b" anchorCtr="0">
            <a:noAutofit/>
          </a:bodyPr>
          <a:lstStyle/>
          <a:p>
            <a:r>
              <a:rPr lang="en-US" sz="1800" b="0" i="0">
                <a:solidFill>
                  <a:srgbClr val="212121"/>
                </a:solidFill>
                <a:effectLst/>
                <a:latin typeface="Open Sans" panose="020B0606030504020204" pitchFamily="34" charset="0"/>
              </a:rPr>
              <a:t>A Systematic e</a:t>
            </a:r>
            <a:r>
              <a:rPr lang="en-US" sz="1800">
                <a:solidFill>
                  <a:srgbClr val="212121"/>
                </a:solidFill>
                <a:latin typeface="Open Sans" panose="020B0606030504020204" pitchFamily="34" charset="0"/>
              </a:rPr>
              <a:t>va</a:t>
            </a:r>
            <a:r>
              <a:rPr lang="en-US" sz="1800" b="0" i="0">
                <a:solidFill>
                  <a:srgbClr val="212121"/>
                </a:solidFill>
                <a:effectLst/>
                <a:latin typeface="Open Sans" panose="020B0606030504020204" pitchFamily="34" charset="0"/>
              </a:rPr>
              <a:t>luation of the operational 3D-VAR WRF model in Colombian Air Force</a:t>
            </a:r>
            <a:endParaRPr lang="en" sz="3600"/>
          </a:p>
        </p:txBody>
      </p:sp>
      <p:sp>
        <p:nvSpPr>
          <p:cNvPr id="55" name="Google Shape;55;p13"/>
          <p:cNvSpPr txBox="1">
            <a:spLocks noGrp="1"/>
          </p:cNvSpPr>
          <p:nvPr>
            <p:ph type="subTitle" idx="1"/>
          </p:nvPr>
        </p:nvSpPr>
        <p:spPr>
          <a:xfrm>
            <a:off x="398009" y="2524470"/>
            <a:ext cx="8520600" cy="792600"/>
          </a:xfrm>
          <a:prstGeom prst="rect">
            <a:avLst/>
          </a:prstGeom>
        </p:spPr>
        <p:txBody>
          <a:bodyPr spcFirstLastPara="1" wrap="square" lIns="91425" tIns="91425" rIns="91425" bIns="91425" anchor="t" anchorCtr="0">
            <a:noAutofit/>
          </a:bodyPr>
          <a:lstStyle/>
          <a:p>
            <a:pPr marL="0" indent="0"/>
            <a:r>
              <a:rPr lang="en" sz="2000"/>
              <a:t>2nd International Workshop on Data Assimilation and decision making, Medellín, Colombia</a:t>
            </a:r>
            <a:endParaRPr sz="2000"/>
          </a:p>
        </p:txBody>
      </p:sp>
      <p:sp>
        <p:nvSpPr>
          <p:cNvPr id="56" name="Google Shape;56;p13"/>
          <p:cNvSpPr txBox="1"/>
          <p:nvPr/>
        </p:nvSpPr>
        <p:spPr>
          <a:xfrm>
            <a:off x="1705875" y="4101675"/>
            <a:ext cx="38100" cy="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1923853" y="1549114"/>
            <a:ext cx="5770869" cy="120231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00" dirty="0">
              <a:solidFill>
                <a:schemeClr val="dk1"/>
              </a:solidFill>
            </a:endParaRPr>
          </a:p>
          <a:p>
            <a:pPr>
              <a:lnSpc>
                <a:spcPct val="115000"/>
              </a:lnSpc>
            </a:pPr>
            <a:r>
              <a:rPr lang="en" sz="1100" dirty="0">
                <a:solidFill>
                  <a:schemeClr val="dk1"/>
                </a:solidFill>
              </a:rPr>
              <a:t>Juan Soto, Jhon Edinson, Sara Lorduy, Kevin Chicaeme, Julian Pantoja, </a:t>
            </a:r>
            <a:r>
              <a:rPr lang="es-CO" sz="1100" dirty="0">
                <a:solidFill>
                  <a:schemeClr val="dk1"/>
                </a:solidFill>
              </a:rPr>
              <a:t>Santiago </a:t>
            </a:r>
            <a:r>
              <a:rPr lang="es-CO" sz="1100" dirty="0" err="1">
                <a:solidFill>
                  <a:schemeClr val="dk1"/>
                </a:solidFill>
              </a:rPr>
              <a:t>Lopez</a:t>
            </a:r>
            <a:r>
              <a:rPr lang="es-CO" sz="1100" dirty="0">
                <a:solidFill>
                  <a:schemeClr val="dk1"/>
                </a:solidFill>
              </a:rPr>
              <a:t> Restrepo,</a:t>
            </a:r>
            <a:r>
              <a:rPr lang="en" sz="1100" dirty="0">
                <a:solidFill>
                  <a:schemeClr val="dk1"/>
                </a:solidFill>
              </a:rPr>
              <a:t> David Ortega, Andrés Yarce Botero, Olga Lucia Quintero</a:t>
            </a:r>
            <a:endParaRPr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endParaRPr>
          </a:p>
        </p:txBody>
      </p:sp>
      <p:pic>
        <p:nvPicPr>
          <p:cNvPr id="2" name="Imagen 2" descr="Imagen que contiene flor, planta&#10;&#10;Descripción generada automáticamente">
            <a:extLst>
              <a:ext uri="{FF2B5EF4-FFF2-40B4-BE49-F238E27FC236}">
                <a16:creationId xmlns:a16="http://schemas.microsoft.com/office/drawing/2014/main" id="{A52AB8DE-3F16-42BF-876E-2B6223B353B0}"/>
              </a:ext>
            </a:extLst>
          </p:cNvPr>
          <p:cNvPicPr>
            <a:picLocks noChangeAspect="1"/>
          </p:cNvPicPr>
          <p:nvPr/>
        </p:nvPicPr>
        <p:blipFill>
          <a:blip r:embed="rId4"/>
          <a:stretch>
            <a:fillRect/>
          </a:stretch>
        </p:blipFill>
        <p:spPr>
          <a:xfrm>
            <a:off x="768153" y="3418957"/>
            <a:ext cx="1155700" cy="1460500"/>
          </a:xfrm>
          <a:prstGeom prst="rect">
            <a:avLst/>
          </a:prstGeom>
        </p:spPr>
      </p:pic>
      <p:pic>
        <p:nvPicPr>
          <p:cNvPr id="6" name="Imagen 5">
            <a:extLst>
              <a:ext uri="{FF2B5EF4-FFF2-40B4-BE49-F238E27FC236}">
                <a16:creationId xmlns:a16="http://schemas.microsoft.com/office/drawing/2014/main" id="{29A36851-702F-4CB8-BC2B-5CD9D8CF2E9C}"/>
              </a:ext>
            </a:extLst>
          </p:cNvPr>
          <p:cNvPicPr>
            <a:picLocks noChangeAspect="1"/>
          </p:cNvPicPr>
          <p:nvPr/>
        </p:nvPicPr>
        <p:blipFill>
          <a:blip r:embed="rId5"/>
          <a:stretch>
            <a:fillRect/>
          </a:stretch>
        </p:blipFill>
        <p:spPr>
          <a:xfrm>
            <a:off x="2447781" y="3418957"/>
            <a:ext cx="6045479" cy="1720940"/>
          </a:xfrm>
          <a:prstGeom prst="rect">
            <a:avLst/>
          </a:prstGeom>
        </p:spPr>
      </p:pic>
      <p:sp>
        <p:nvSpPr>
          <p:cNvPr id="3" name="Marcador de número de diapositiva 2">
            <a:extLst>
              <a:ext uri="{FF2B5EF4-FFF2-40B4-BE49-F238E27FC236}">
                <a16:creationId xmlns:a16="http://schemas.microsoft.com/office/drawing/2014/main" id="{E3F4EDD9-5CC1-4C72-80B5-688E4A8084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a:t>
            </a:fld>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8B9060B-8F32-4E2E-A0E3-C0DAF95BBEA9}"/>
              </a:ext>
            </a:extLst>
          </p:cNvPr>
          <p:cNvSpPr>
            <a:spLocks noGrp="1"/>
          </p:cNvSpPr>
          <p:nvPr>
            <p:ph type="body" idx="1"/>
          </p:nvPr>
        </p:nvSpPr>
        <p:spPr>
          <a:xfrm>
            <a:off x="354832" y="1562230"/>
            <a:ext cx="8520600" cy="3416400"/>
          </a:xfrm>
        </p:spPr>
        <p:txBody>
          <a:bodyPr/>
          <a:lstStyle/>
          <a:p>
            <a:pPr marL="114300" indent="0">
              <a:buNone/>
            </a:pPr>
            <a:r>
              <a:rPr lang="es-ES" dirty="0" err="1"/>
              <a:t>Assimilated</a:t>
            </a:r>
            <a:r>
              <a:rPr lang="es-ES" dirty="0"/>
              <a:t> vs no </a:t>
            </a:r>
            <a:r>
              <a:rPr lang="es-ES" dirty="0" err="1"/>
              <a:t>assimilated</a:t>
            </a:r>
            <a:endParaRPr lang="es-ES" dirty="0"/>
          </a:p>
          <a:p>
            <a:pPr>
              <a:lnSpc>
                <a:spcPct val="114999"/>
              </a:lnSpc>
            </a:pPr>
            <a:r>
              <a:rPr lang="es-ES" dirty="0"/>
              <a:t>T2     </a:t>
            </a:r>
            <a:r>
              <a:rPr lang="es-ES" dirty="0" err="1"/>
              <a:t>Temperature</a:t>
            </a:r>
            <a:r>
              <a:rPr lang="es-ES" dirty="0"/>
              <a:t> </a:t>
            </a:r>
          </a:p>
          <a:p>
            <a:pPr>
              <a:lnSpc>
                <a:spcPct val="114999"/>
              </a:lnSpc>
            </a:pPr>
            <a:r>
              <a:rPr lang="es-ES" dirty="0"/>
              <a:t>P       </a:t>
            </a:r>
            <a:r>
              <a:rPr lang="es-ES" dirty="0" err="1"/>
              <a:t>Pressure</a:t>
            </a:r>
            <a:r>
              <a:rPr lang="es-ES" dirty="0"/>
              <a:t> Surface and </a:t>
            </a:r>
            <a:r>
              <a:rPr lang="es-ES" dirty="0" err="1"/>
              <a:t>levels</a:t>
            </a:r>
            <a:endParaRPr lang="es-ES" dirty="0"/>
          </a:p>
          <a:p>
            <a:pPr>
              <a:lnSpc>
                <a:spcPct val="114999"/>
              </a:lnSpc>
            </a:pPr>
            <a:r>
              <a:rPr lang="es-ES" dirty="0"/>
              <a:t>V10   </a:t>
            </a:r>
            <a:r>
              <a:rPr lang="es-ES" dirty="0" err="1"/>
              <a:t>Velocity</a:t>
            </a:r>
            <a:r>
              <a:rPr lang="es-ES" dirty="0"/>
              <a:t> V</a:t>
            </a:r>
          </a:p>
          <a:p>
            <a:pPr>
              <a:lnSpc>
                <a:spcPct val="114999"/>
              </a:lnSpc>
            </a:pPr>
            <a:r>
              <a:rPr lang="es-ES" dirty="0"/>
              <a:t>U10   </a:t>
            </a:r>
            <a:r>
              <a:rPr lang="es-ES" dirty="0" err="1"/>
              <a:t>Velocity</a:t>
            </a:r>
            <a:r>
              <a:rPr lang="es-ES" dirty="0"/>
              <a:t> U</a:t>
            </a:r>
          </a:p>
          <a:p>
            <a:pPr>
              <a:lnSpc>
                <a:spcPct val="114999"/>
              </a:lnSpc>
            </a:pPr>
            <a:r>
              <a:rPr lang="es-ES" dirty="0" err="1"/>
              <a:t>Precipitation</a:t>
            </a:r>
            <a:endParaRPr lang="es-ES" dirty="0"/>
          </a:p>
          <a:p>
            <a:pPr>
              <a:lnSpc>
                <a:spcPct val="114999"/>
              </a:lnSpc>
            </a:pPr>
            <a:endParaRPr lang="es-ES" dirty="0"/>
          </a:p>
        </p:txBody>
      </p:sp>
      <p:pic>
        <p:nvPicPr>
          <p:cNvPr id="4" name="Imagen 5" descr="Imagen que contiene Forma, Rectángulo&#10;&#10;Descripción generada automáticamente">
            <a:extLst>
              <a:ext uri="{FF2B5EF4-FFF2-40B4-BE49-F238E27FC236}">
                <a16:creationId xmlns:a16="http://schemas.microsoft.com/office/drawing/2014/main" id="{164C5C72-63B2-4DFD-9223-3C654E388DE9}"/>
              </a:ext>
            </a:extLst>
          </p:cNvPr>
          <p:cNvPicPr>
            <a:picLocks noChangeAspect="1"/>
          </p:cNvPicPr>
          <p:nvPr/>
        </p:nvPicPr>
        <p:blipFill>
          <a:blip r:embed="rId2"/>
          <a:stretch>
            <a:fillRect/>
          </a:stretch>
        </p:blipFill>
        <p:spPr>
          <a:xfrm>
            <a:off x="4719657" y="1117147"/>
            <a:ext cx="4069511" cy="890166"/>
          </a:xfrm>
          <a:prstGeom prst="rect">
            <a:avLst/>
          </a:prstGeom>
        </p:spPr>
      </p:pic>
      <p:sp>
        <p:nvSpPr>
          <p:cNvPr id="6" name="Google Shape;62;p14">
            <a:extLst>
              <a:ext uri="{FF2B5EF4-FFF2-40B4-BE49-F238E27FC236}">
                <a16:creationId xmlns:a16="http://schemas.microsoft.com/office/drawing/2014/main" id="{CAE6FDAF-602B-4E73-9FA2-1EF831EF59F9}"/>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2. </a:t>
            </a:r>
            <a:r>
              <a:rPr lang="es-ES" err="1">
                <a:ea typeface="+mn-lt"/>
                <a:cs typeface="+mn-lt"/>
              </a:rPr>
              <a:t>Methodology</a:t>
            </a:r>
            <a:endParaRPr lang="es-ES" err="1">
              <a:cs typeface="Arial"/>
            </a:endParaRPr>
          </a:p>
        </p:txBody>
      </p:sp>
      <p:sp>
        <p:nvSpPr>
          <p:cNvPr id="2" name="CuadroTexto 1">
            <a:extLst>
              <a:ext uri="{FF2B5EF4-FFF2-40B4-BE49-F238E27FC236}">
                <a16:creationId xmlns:a16="http://schemas.microsoft.com/office/drawing/2014/main" id="{36C2F1FA-AEA2-460E-B340-DF813759D57B}"/>
              </a:ext>
            </a:extLst>
          </p:cNvPr>
          <p:cNvSpPr txBox="1"/>
          <p:nvPr/>
        </p:nvSpPr>
        <p:spPr>
          <a:xfrm>
            <a:off x="4620645" y="4058811"/>
            <a:ext cx="2980303" cy="246221"/>
          </a:xfrm>
          <a:prstGeom prst="rect">
            <a:avLst/>
          </a:prstGeom>
          <a:noFill/>
        </p:spPr>
        <p:txBody>
          <a:bodyPr wrap="none" rtlCol="0">
            <a:spAutoFit/>
          </a:bodyPr>
          <a:lstStyle/>
          <a:p>
            <a:r>
              <a:rPr lang="es-CO" sz="1000">
                <a:hlinkClick r:id="rId3"/>
              </a:rPr>
              <a:t>https://github.com/ayarceb/WRFDA_FAC_EAFIT</a:t>
            </a:r>
            <a:r>
              <a:rPr lang="es-CO" sz="1000"/>
              <a:t> </a:t>
            </a:r>
          </a:p>
        </p:txBody>
      </p:sp>
      <p:sp>
        <p:nvSpPr>
          <p:cNvPr id="5" name="CuadroTexto 4">
            <a:extLst>
              <a:ext uri="{FF2B5EF4-FFF2-40B4-BE49-F238E27FC236}">
                <a16:creationId xmlns:a16="http://schemas.microsoft.com/office/drawing/2014/main" id="{0CDCB41C-8AD0-454C-9A2E-C53902874C0D}"/>
              </a:ext>
            </a:extLst>
          </p:cNvPr>
          <p:cNvSpPr txBox="1"/>
          <p:nvPr/>
        </p:nvSpPr>
        <p:spPr>
          <a:xfrm>
            <a:off x="4805921" y="3718576"/>
            <a:ext cx="1797287" cy="307777"/>
          </a:xfrm>
          <a:prstGeom prst="rect">
            <a:avLst/>
          </a:prstGeom>
          <a:noFill/>
        </p:spPr>
        <p:txBody>
          <a:bodyPr wrap="none" rtlCol="0">
            <a:spAutoFit/>
          </a:bodyPr>
          <a:lstStyle/>
          <a:p>
            <a:r>
              <a:rPr lang="es-MX"/>
              <a:t>Codes </a:t>
            </a:r>
            <a:r>
              <a:rPr lang="es-MX" err="1"/>
              <a:t>availables</a:t>
            </a:r>
            <a:r>
              <a:rPr lang="es-MX"/>
              <a:t> at:</a:t>
            </a:r>
            <a:endParaRPr lang="es-CO"/>
          </a:p>
        </p:txBody>
      </p:sp>
      <p:sp>
        <p:nvSpPr>
          <p:cNvPr id="7" name="CuadroTexto 6">
            <a:extLst>
              <a:ext uri="{FF2B5EF4-FFF2-40B4-BE49-F238E27FC236}">
                <a16:creationId xmlns:a16="http://schemas.microsoft.com/office/drawing/2014/main" id="{5DC55EEB-9024-4C0C-A3ED-CA2D966C17C4}"/>
              </a:ext>
            </a:extLst>
          </p:cNvPr>
          <p:cNvSpPr txBox="1"/>
          <p:nvPr/>
        </p:nvSpPr>
        <p:spPr>
          <a:xfrm>
            <a:off x="4805921" y="4335771"/>
            <a:ext cx="2473754" cy="307777"/>
          </a:xfrm>
          <a:prstGeom prst="rect">
            <a:avLst/>
          </a:prstGeom>
          <a:noFill/>
        </p:spPr>
        <p:txBody>
          <a:bodyPr wrap="none" rtlCol="0">
            <a:spAutoFit/>
          </a:bodyPr>
          <a:lstStyle/>
          <a:p>
            <a:r>
              <a:rPr lang="es-MX" err="1"/>
              <a:t>Simulated</a:t>
            </a:r>
            <a:r>
              <a:rPr lang="es-MX"/>
              <a:t> data </a:t>
            </a:r>
            <a:r>
              <a:rPr lang="es-MX" err="1"/>
              <a:t>available</a:t>
            </a:r>
            <a:r>
              <a:rPr lang="es-MX"/>
              <a:t> at:</a:t>
            </a:r>
            <a:endParaRPr lang="es-CO"/>
          </a:p>
        </p:txBody>
      </p:sp>
      <p:sp>
        <p:nvSpPr>
          <p:cNvPr id="9" name="CuadroTexto 8">
            <a:extLst>
              <a:ext uri="{FF2B5EF4-FFF2-40B4-BE49-F238E27FC236}">
                <a16:creationId xmlns:a16="http://schemas.microsoft.com/office/drawing/2014/main" id="{84811D71-5333-4B6B-8653-00F3CDBF1596}"/>
              </a:ext>
            </a:extLst>
          </p:cNvPr>
          <p:cNvSpPr txBox="1"/>
          <p:nvPr/>
        </p:nvSpPr>
        <p:spPr>
          <a:xfrm>
            <a:off x="4572000" y="4650684"/>
            <a:ext cx="5669907" cy="400110"/>
          </a:xfrm>
          <a:prstGeom prst="rect">
            <a:avLst/>
          </a:prstGeom>
          <a:noFill/>
        </p:spPr>
        <p:txBody>
          <a:bodyPr wrap="square">
            <a:spAutoFit/>
          </a:bodyPr>
          <a:lstStyle/>
          <a:p>
            <a:r>
              <a:rPr lang="es-CO" sz="1000">
                <a:hlinkClick r:id="rId4"/>
              </a:rPr>
              <a:t>https://eafit-my.sharepoint.com/:f:/g/personal/ayarceb_eafit_edu_co/EuHk4-UZVQ9JqayzFwaCUfgBVkQnS9kbxWZGwNJvaX9uLg</a:t>
            </a:r>
            <a:r>
              <a:rPr lang="es-CO" sz="1000"/>
              <a:t> </a:t>
            </a:r>
          </a:p>
        </p:txBody>
      </p:sp>
      <p:sp>
        <p:nvSpPr>
          <p:cNvPr id="10" name="Rectángulo 9">
            <a:extLst>
              <a:ext uri="{FF2B5EF4-FFF2-40B4-BE49-F238E27FC236}">
                <a16:creationId xmlns:a16="http://schemas.microsoft.com/office/drawing/2014/main" id="{E419FFDC-0CA4-4FD6-9994-F30F1C7802EB}"/>
              </a:ext>
            </a:extLst>
          </p:cNvPr>
          <p:cNvSpPr/>
          <p:nvPr/>
        </p:nvSpPr>
        <p:spPr>
          <a:xfrm>
            <a:off x="4235671" y="3515299"/>
            <a:ext cx="4534144" cy="1456988"/>
          </a:xfrm>
          <a:prstGeom prst="rect">
            <a:avLst/>
          </a:prstGeom>
          <a:noFill/>
          <a:ln w="3175">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8" name="CuadroTexto 7">
            <a:extLst>
              <a:ext uri="{FF2B5EF4-FFF2-40B4-BE49-F238E27FC236}">
                <a16:creationId xmlns:a16="http://schemas.microsoft.com/office/drawing/2014/main" id="{E6AAE36E-3452-4D90-BD4B-6B8956FFDEB1}"/>
              </a:ext>
            </a:extLst>
          </p:cNvPr>
          <p:cNvSpPr txBox="1"/>
          <p:nvPr/>
        </p:nvSpPr>
        <p:spPr>
          <a:xfrm>
            <a:off x="6603208" y="2392326"/>
            <a:ext cx="582211" cy="307777"/>
          </a:xfrm>
          <a:prstGeom prst="rect">
            <a:avLst/>
          </a:prstGeom>
          <a:noFill/>
        </p:spPr>
        <p:txBody>
          <a:bodyPr wrap="none" rtlCol="0">
            <a:spAutoFit/>
          </a:bodyPr>
          <a:lstStyle/>
          <a:p>
            <a:r>
              <a:rPr lang="es-MX"/>
              <a:t>2020</a:t>
            </a:r>
            <a:endParaRPr lang="es-CO"/>
          </a:p>
        </p:txBody>
      </p:sp>
      <p:sp>
        <p:nvSpPr>
          <p:cNvPr id="11" name="Marcador de número de diapositiva 10">
            <a:extLst>
              <a:ext uri="{FF2B5EF4-FFF2-40B4-BE49-F238E27FC236}">
                <a16:creationId xmlns:a16="http://schemas.microsoft.com/office/drawing/2014/main" id="{5C010DCA-232C-44B2-A753-57874777CB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a:p>
        </p:txBody>
      </p:sp>
    </p:spTree>
    <p:extLst>
      <p:ext uri="{BB962C8B-B14F-4D97-AF65-F5344CB8AC3E}">
        <p14:creationId xmlns:p14="http://schemas.microsoft.com/office/powerpoint/2010/main" val="122740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62;p14">
            <a:extLst>
              <a:ext uri="{FF2B5EF4-FFF2-40B4-BE49-F238E27FC236}">
                <a16:creationId xmlns:a16="http://schemas.microsoft.com/office/drawing/2014/main" id="{2059E7D0-DBC8-43C1-A4A3-99DD18F3D413}"/>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2. </a:t>
            </a:r>
            <a:r>
              <a:rPr lang="es-ES" err="1">
                <a:ea typeface="+mn-lt"/>
                <a:cs typeface="+mn-lt"/>
              </a:rPr>
              <a:t>Methodology</a:t>
            </a:r>
            <a:endParaRPr lang="es-ES" err="1">
              <a:cs typeface="Arial"/>
            </a:endParaRPr>
          </a:p>
        </p:txBody>
      </p:sp>
      <p:pic>
        <p:nvPicPr>
          <p:cNvPr id="5" name="Imagen 7" descr="Mapa&#10;&#10;Descripción generada automáticamente">
            <a:extLst>
              <a:ext uri="{FF2B5EF4-FFF2-40B4-BE49-F238E27FC236}">
                <a16:creationId xmlns:a16="http://schemas.microsoft.com/office/drawing/2014/main" id="{A1BE5363-25ED-4607-BE20-3E4CF47E02BB}"/>
              </a:ext>
            </a:extLst>
          </p:cNvPr>
          <p:cNvPicPr>
            <a:picLocks noChangeAspect="1"/>
          </p:cNvPicPr>
          <p:nvPr/>
        </p:nvPicPr>
        <p:blipFill>
          <a:blip r:embed="rId2"/>
          <a:stretch>
            <a:fillRect/>
          </a:stretch>
        </p:blipFill>
        <p:spPr>
          <a:xfrm>
            <a:off x="422483" y="1403431"/>
            <a:ext cx="2242256" cy="2500885"/>
          </a:xfrm>
          <a:prstGeom prst="rect">
            <a:avLst/>
          </a:prstGeom>
        </p:spPr>
      </p:pic>
      <p:pic>
        <p:nvPicPr>
          <p:cNvPr id="8" name="Imagen 9" descr="Gráfico, Mapa&#10;&#10;Descripción generada automáticamente">
            <a:extLst>
              <a:ext uri="{FF2B5EF4-FFF2-40B4-BE49-F238E27FC236}">
                <a16:creationId xmlns:a16="http://schemas.microsoft.com/office/drawing/2014/main" id="{426580AF-38E8-49F0-96D9-EE9EAFEF0601}"/>
              </a:ext>
            </a:extLst>
          </p:cNvPr>
          <p:cNvPicPr>
            <a:picLocks noChangeAspect="1"/>
          </p:cNvPicPr>
          <p:nvPr/>
        </p:nvPicPr>
        <p:blipFill>
          <a:blip r:embed="rId3"/>
          <a:stretch>
            <a:fillRect/>
          </a:stretch>
        </p:blipFill>
        <p:spPr>
          <a:xfrm>
            <a:off x="3415545" y="1350842"/>
            <a:ext cx="2333978" cy="2705249"/>
          </a:xfrm>
          <a:prstGeom prst="rect">
            <a:avLst/>
          </a:prstGeom>
        </p:spPr>
      </p:pic>
      <p:grpSp>
        <p:nvGrpSpPr>
          <p:cNvPr id="19" name="Grupo 18">
            <a:extLst>
              <a:ext uri="{FF2B5EF4-FFF2-40B4-BE49-F238E27FC236}">
                <a16:creationId xmlns:a16="http://schemas.microsoft.com/office/drawing/2014/main" id="{43EA0ECF-0BC3-4D1C-9AA0-0121735B9FE1}"/>
              </a:ext>
            </a:extLst>
          </p:cNvPr>
          <p:cNvGrpSpPr/>
          <p:nvPr/>
        </p:nvGrpSpPr>
        <p:grpSpPr>
          <a:xfrm>
            <a:off x="6385726" y="1322958"/>
            <a:ext cx="2326946" cy="2661829"/>
            <a:chOff x="6394571" y="1168381"/>
            <a:chExt cx="2326946" cy="2661829"/>
          </a:xfrm>
        </p:grpSpPr>
        <p:pic>
          <p:nvPicPr>
            <p:cNvPr id="10" name="Imagen 10" descr="Diagrama, Mapa&#10;&#10;Descripción generada automáticamente">
              <a:extLst>
                <a:ext uri="{FF2B5EF4-FFF2-40B4-BE49-F238E27FC236}">
                  <a16:creationId xmlns:a16="http://schemas.microsoft.com/office/drawing/2014/main" id="{CB63B153-8DD4-434F-B0A5-2A07B5508F43}"/>
                </a:ext>
              </a:extLst>
            </p:cNvPr>
            <p:cNvPicPr>
              <a:picLocks noChangeAspect="1"/>
            </p:cNvPicPr>
            <p:nvPr/>
          </p:nvPicPr>
          <p:blipFill rotWithShape="1">
            <a:blip r:embed="rId4"/>
            <a:srcRect r="1493" b="-266"/>
            <a:stretch/>
          </p:blipFill>
          <p:spPr>
            <a:xfrm>
              <a:off x="6394571" y="1168381"/>
              <a:ext cx="2326946" cy="2661829"/>
            </a:xfrm>
            <a:prstGeom prst="rect">
              <a:avLst/>
            </a:prstGeom>
          </p:spPr>
        </p:pic>
        <p:sp>
          <p:nvSpPr>
            <p:cNvPr id="14" name="Elipse 13">
              <a:extLst>
                <a:ext uri="{FF2B5EF4-FFF2-40B4-BE49-F238E27FC236}">
                  <a16:creationId xmlns:a16="http://schemas.microsoft.com/office/drawing/2014/main" id="{7BA575E3-33E4-408E-9B98-32B3A2195575}"/>
                </a:ext>
              </a:extLst>
            </p:cNvPr>
            <p:cNvSpPr/>
            <p:nvPr/>
          </p:nvSpPr>
          <p:spPr>
            <a:xfrm>
              <a:off x="7584027" y="2526031"/>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a:extLst>
                <a:ext uri="{FF2B5EF4-FFF2-40B4-BE49-F238E27FC236}">
                  <a16:creationId xmlns:a16="http://schemas.microsoft.com/office/drawing/2014/main" id="{9E120803-37ED-4D13-B904-15A3C897AE96}"/>
                </a:ext>
              </a:extLst>
            </p:cNvPr>
            <p:cNvSpPr/>
            <p:nvPr/>
          </p:nvSpPr>
          <p:spPr>
            <a:xfrm>
              <a:off x="7512325" y="1954531"/>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49AE1832-8797-4508-9F68-CFCD2C6D2A1D}"/>
                </a:ext>
              </a:extLst>
            </p:cNvPr>
            <p:cNvSpPr/>
            <p:nvPr/>
          </p:nvSpPr>
          <p:spPr>
            <a:xfrm>
              <a:off x="7930102" y="1811656"/>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2F3CC9F0-C57C-4281-A4D1-862FF92D4208}"/>
                </a:ext>
              </a:extLst>
            </p:cNvPr>
            <p:cNvSpPr/>
            <p:nvPr/>
          </p:nvSpPr>
          <p:spPr>
            <a:xfrm>
              <a:off x="7669752" y="2218056"/>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 name="Marcador de número de diapositiva 1">
            <a:extLst>
              <a:ext uri="{FF2B5EF4-FFF2-40B4-BE49-F238E27FC236}">
                <a16:creationId xmlns:a16="http://schemas.microsoft.com/office/drawing/2014/main" id="{BD1907B5-25D8-47DE-BAB4-34008452FC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11</a:t>
            </a:fld>
            <a:endParaRPr lang="es-CO"/>
          </a:p>
        </p:txBody>
      </p:sp>
    </p:spTree>
    <p:extLst>
      <p:ext uri="{BB962C8B-B14F-4D97-AF65-F5344CB8AC3E}">
        <p14:creationId xmlns:p14="http://schemas.microsoft.com/office/powerpoint/2010/main" val="2011551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5" descr="Captura de pantalla de un celular&#10;&#10;Descripción generada automáticamente">
            <a:extLst>
              <a:ext uri="{FF2B5EF4-FFF2-40B4-BE49-F238E27FC236}">
                <a16:creationId xmlns:a16="http://schemas.microsoft.com/office/drawing/2014/main" id="{1A6FA35F-4693-4A44-B76E-689E803108A0}"/>
              </a:ext>
            </a:extLst>
          </p:cNvPr>
          <p:cNvPicPr>
            <a:picLocks noChangeAspect="1"/>
          </p:cNvPicPr>
          <p:nvPr/>
        </p:nvPicPr>
        <p:blipFill>
          <a:blip r:embed="rId2"/>
          <a:stretch>
            <a:fillRect/>
          </a:stretch>
        </p:blipFill>
        <p:spPr>
          <a:xfrm>
            <a:off x="2884047" y="1509580"/>
            <a:ext cx="3943992" cy="2956389"/>
          </a:xfrm>
          <a:prstGeom prst="rect">
            <a:avLst/>
          </a:prstGeom>
        </p:spPr>
      </p:pic>
      <p:pic>
        <p:nvPicPr>
          <p:cNvPr id="3" name="Imagen 4" descr="Captura de pantalla de un celular&#10;&#10;Descripción generada automáticamente">
            <a:extLst>
              <a:ext uri="{FF2B5EF4-FFF2-40B4-BE49-F238E27FC236}">
                <a16:creationId xmlns:a16="http://schemas.microsoft.com/office/drawing/2014/main" id="{D98E74B0-0D76-40E5-AE36-B2A17B30C02E}"/>
              </a:ext>
            </a:extLst>
          </p:cNvPr>
          <p:cNvPicPr>
            <a:picLocks noChangeAspect="1"/>
          </p:cNvPicPr>
          <p:nvPr/>
        </p:nvPicPr>
        <p:blipFill>
          <a:blip r:embed="rId3"/>
          <a:stretch>
            <a:fillRect/>
          </a:stretch>
        </p:blipFill>
        <p:spPr>
          <a:xfrm>
            <a:off x="-333730" y="1477473"/>
            <a:ext cx="4027469" cy="3020602"/>
          </a:xfrm>
          <a:prstGeom prst="rect">
            <a:avLst/>
          </a:prstGeom>
        </p:spPr>
      </p:pic>
      <p:sp>
        <p:nvSpPr>
          <p:cNvPr id="7" name="Google Shape;62;p14">
            <a:extLst>
              <a:ext uri="{FF2B5EF4-FFF2-40B4-BE49-F238E27FC236}">
                <a16:creationId xmlns:a16="http://schemas.microsoft.com/office/drawing/2014/main" id="{34F0E895-60A0-4E52-926B-4246CC0C2B94}"/>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2. </a:t>
            </a:r>
            <a:r>
              <a:rPr lang="es-ES" err="1">
                <a:ea typeface="+mn-lt"/>
                <a:cs typeface="+mn-lt"/>
              </a:rPr>
              <a:t>Methodology</a:t>
            </a:r>
            <a:endParaRPr lang="es-ES" err="1">
              <a:cs typeface="Arial"/>
            </a:endParaRPr>
          </a:p>
        </p:txBody>
      </p:sp>
      <p:pic>
        <p:nvPicPr>
          <p:cNvPr id="2050" name="Picture 2" descr="GOES Overview and History | NASA">
            <a:extLst>
              <a:ext uri="{FF2B5EF4-FFF2-40B4-BE49-F238E27FC236}">
                <a16:creationId xmlns:a16="http://schemas.microsoft.com/office/drawing/2014/main" id="{E2C29936-1FAB-4FFD-BF75-05FF992A9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071" y="2374168"/>
            <a:ext cx="2310406" cy="112151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60DF6FCC-D851-49F0-8D45-F71E124F31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12</a:t>
            </a:fld>
            <a:endParaRPr lang="es-CO"/>
          </a:p>
        </p:txBody>
      </p:sp>
    </p:spTree>
    <p:extLst>
      <p:ext uri="{BB962C8B-B14F-4D97-AF65-F5344CB8AC3E}">
        <p14:creationId xmlns:p14="http://schemas.microsoft.com/office/powerpoint/2010/main" val="3534125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6BB3175D-2BEF-43ED-94CC-7888F7D9F726}"/>
              </a:ext>
            </a:extLst>
          </p:cNvPr>
          <p:cNvGrpSpPr/>
          <p:nvPr/>
        </p:nvGrpSpPr>
        <p:grpSpPr>
          <a:xfrm>
            <a:off x="1003868" y="1522095"/>
            <a:ext cx="7573929" cy="2657228"/>
            <a:chOff x="1015298" y="1762125"/>
            <a:chExt cx="7573929" cy="2657228"/>
          </a:xfrm>
        </p:grpSpPr>
        <p:pic>
          <p:nvPicPr>
            <p:cNvPr id="4" name="Imagen 11" descr="Mapa&#10;&#10;Descripción generada automáticamente">
              <a:extLst>
                <a:ext uri="{FF2B5EF4-FFF2-40B4-BE49-F238E27FC236}">
                  <a16:creationId xmlns:a16="http://schemas.microsoft.com/office/drawing/2014/main" id="{FC5BF5AC-20FA-4AC4-839E-B1662AF63779}"/>
                </a:ext>
              </a:extLst>
            </p:cNvPr>
            <p:cNvPicPr>
              <a:picLocks noChangeAspect="1"/>
            </p:cNvPicPr>
            <p:nvPr/>
          </p:nvPicPr>
          <p:blipFill rotWithShape="1">
            <a:blip r:embed="rId2"/>
            <a:srcRect t="4339"/>
            <a:stretch/>
          </p:blipFill>
          <p:spPr>
            <a:xfrm>
              <a:off x="3592396" y="1762125"/>
              <a:ext cx="2338347" cy="2560097"/>
            </a:xfrm>
            <a:prstGeom prst="rect">
              <a:avLst/>
            </a:prstGeom>
          </p:spPr>
        </p:pic>
        <p:pic>
          <p:nvPicPr>
            <p:cNvPr id="5" name="Imagen 5" descr="Gráfico, Diagrama, Gráfico de burbujas&#10;&#10;Descripción generada automáticamente">
              <a:extLst>
                <a:ext uri="{FF2B5EF4-FFF2-40B4-BE49-F238E27FC236}">
                  <a16:creationId xmlns:a16="http://schemas.microsoft.com/office/drawing/2014/main" id="{18DB23E6-05D4-4C5B-A167-47B77D1AED9E}"/>
                </a:ext>
              </a:extLst>
            </p:cNvPr>
            <p:cNvPicPr>
              <a:picLocks noChangeAspect="1"/>
            </p:cNvPicPr>
            <p:nvPr/>
          </p:nvPicPr>
          <p:blipFill rotWithShape="1">
            <a:blip r:embed="rId3"/>
            <a:srcRect l="10896" t="9921" r="7022" b="243"/>
            <a:stretch/>
          </p:blipFill>
          <p:spPr>
            <a:xfrm>
              <a:off x="1015298" y="1762125"/>
              <a:ext cx="2444358" cy="2657228"/>
            </a:xfrm>
            <a:prstGeom prst="rect">
              <a:avLst/>
            </a:prstGeom>
          </p:spPr>
        </p:pic>
        <p:pic>
          <p:nvPicPr>
            <p:cNvPr id="1026" name="Picture 2" descr="La Fuerza Aérea de Colombia adquiere cuatro nuevos radares de vigilancia y  control - Noticias Infodefensa América">
              <a:extLst>
                <a:ext uri="{FF2B5EF4-FFF2-40B4-BE49-F238E27FC236}">
                  <a16:creationId xmlns:a16="http://schemas.microsoft.com/office/drawing/2014/main" id="{82A71C5D-050E-4F12-834C-07644166F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3483" y="2155563"/>
              <a:ext cx="2525744" cy="177322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Google Shape;62;p14">
            <a:extLst>
              <a:ext uri="{FF2B5EF4-FFF2-40B4-BE49-F238E27FC236}">
                <a16:creationId xmlns:a16="http://schemas.microsoft.com/office/drawing/2014/main" id="{82D7FAD9-49A3-4B01-B2B2-F8BC436EE623}"/>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2. </a:t>
            </a:r>
            <a:r>
              <a:rPr lang="es-ES" err="1">
                <a:ea typeface="+mn-lt"/>
                <a:cs typeface="+mn-lt"/>
              </a:rPr>
              <a:t>Methodology</a:t>
            </a:r>
            <a:endParaRPr lang="es-ES" err="1">
              <a:cs typeface="Arial"/>
            </a:endParaRPr>
          </a:p>
        </p:txBody>
      </p:sp>
      <p:sp>
        <p:nvSpPr>
          <p:cNvPr id="2" name="Marcador de número de diapositiva 1">
            <a:extLst>
              <a:ext uri="{FF2B5EF4-FFF2-40B4-BE49-F238E27FC236}">
                <a16:creationId xmlns:a16="http://schemas.microsoft.com/office/drawing/2014/main" id="{AEEAC5EC-A8E7-42AC-A78F-E797A0D311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13</a:t>
            </a:fld>
            <a:endParaRPr lang="es-CO"/>
          </a:p>
        </p:txBody>
      </p:sp>
    </p:spTree>
    <p:extLst>
      <p:ext uri="{BB962C8B-B14F-4D97-AF65-F5344CB8AC3E}">
        <p14:creationId xmlns:p14="http://schemas.microsoft.com/office/powerpoint/2010/main" val="3884143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Imagen que contiene texto, mapa&#10;&#10;Descripción generada automáticamente">
            <a:extLst>
              <a:ext uri="{FF2B5EF4-FFF2-40B4-BE49-F238E27FC236}">
                <a16:creationId xmlns:a16="http://schemas.microsoft.com/office/drawing/2014/main" id="{06F13EAB-4487-47D7-8BBD-3CCC3A64D020}"/>
              </a:ext>
            </a:extLst>
          </p:cNvPr>
          <p:cNvPicPr>
            <a:picLocks noChangeAspect="1"/>
          </p:cNvPicPr>
          <p:nvPr/>
        </p:nvPicPr>
        <p:blipFill rotWithShape="1">
          <a:blip r:embed="rId2"/>
          <a:srcRect l="18099" t="50017" r="7282" b="-972"/>
          <a:stretch/>
        </p:blipFill>
        <p:spPr>
          <a:xfrm>
            <a:off x="1005292" y="2520950"/>
            <a:ext cx="4771567" cy="1839408"/>
          </a:xfrm>
          <a:prstGeom prst="rect">
            <a:avLst/>
          </a:prstGeom>
        </p:spPr>
      </p:pic>
      <p:pic>
        <p:nvPicPr>
          <p:cNvPr id="5" name="Imagen 4">
            <a:extLst>
              <a:ext uri="{FF2B5EF4-FFF2-40B4-BE49-F238E27FC236}">
                <a16:creationId xmlns:a16="http://schemas.microsoft.com/office/drawing/2014/main" id="{A4F26975-A2D8-45DC-8B5F-3AD42B2B12B3}"/>
              </a:ext>
            </a:extLst>
          </p:cNvPr>
          <p:cNvPicPr>
            <a:picLocks noChangeAspect="1"/>
          </p:cNvPicPr>
          <p:nvPr/>
        </p:nvPicPr>
        <p:blipFill>
          <a:blip r:embed="rId3"/>
          <a:stretch>
            <a:fillRect/>
          </a:stretch>
        </p:blipFill>
        <p:spPr>
          <a:xfrm>
            <a:off x="4920879" y="0"/>
            <a:ext cx="4174290" cy="412275"/>
          </a:xfrm>
          <a:prstGeom prst="rect">
            <a:avLst/>
          </a:prstGeom>
        </p:spPr>
      </p:pic>
      <p:pic>
        <p:nvPicPr>
          <p:cNvPr id="3" name="Imagen 5">
            <a:extLst>
              <a:ext uri="{FF2B5EF4-FFF2-40B4-BE49-F238E27FC236}">
                <a16:creationId xmlns:a16="http://schemas.microsoft.com/office/drawing/2014/main" id="{7A59B305-9A52-4AE4-AB35-C03793ABECB6}"/>
              </a:ext>
            </a:extLst>
          </p:cNvPr>
          <p:cNvPicPr>
            <a:picLocks noChangeAspect="1"/>
          </p:cNvPicPr>
          <p:nvPr/>
        </p:nvPicPr>
        <p:blipFill rotWithShape="1">
          <a:blip r:embed="rId4"/>
          <a:srcRect l="6020" t="2487"/>
          <a:stretch/>
        </p:blipFill>
        <p:spPr>
          <a:xfrm>
            <a:off x="5688319" y="554277"/>
            <a:ext cx="2191733" cy="4034945"/>
          </a:xfrm>
          <a:prstGeom prst="rect">
            <a:avLst/>
          </a:prstGeom>
        </p:spPr>
      </p:pic>
      <p:pic>
        <p:nvPicPr>
          <p:cNvPr id="2" name="Imagen 6" descr="Mapa&#10;&#10;Descripción generada automáticamente">
            <a:extLst>
              <a:ext uri="{FF2B5EF4-FFF2-40B4-BE49-F238E27FC236}">
                <a16:creationId xmlns:a16="http://schemas.microsoft.com/office/drawing/2014/main" id="{A5AC64B1-1253-41A1-812E-7B51EFC7DFFC}"/>
              </a:ext>
            </a:extLst>
          </p:cNvPr>
          <p:cNvPicPr>
            <a:picLocks noChangeAspect="1"/>
          </p:cNvPicPr>
          <p:nvPr/>
        </p:nvPicPr>
        <p:blipFill rotWithShape="1">
          <a:blip r:embed="rId5"/>
          <a:srcRect l="5674" t="3257" r="8511" b="3583"/>
          <a:stretch/>
        </p:blipFill>
        <p:spPr>
          <a:xfrm>
            <a:off x="1077019" y="704058"/>
            <a:ext cx="2083550" cy="1642745"/>
          </a:xfrm>
          <a:prstGeom prst="rect">
            <a:avLst/>
          </a:prstGeom>
        </p:spPr>
      </p:pic>
      <p:pic>
        <p:nvPicPr>
          <p:cNvPr id="7" name="Imagen 7" descr="Imagen que contiene Mapa&#10;&#10;Descripción generada automáticamente">
            <a:extLst>
              <a:ext uri="{FF2B5EF4-FFF2-40B4-BE49-F238E27FC236}">
                <a16:creationId xmlns:a16="http://schemas.microsoft.com/office/drawing/2014/main" id="{C70FB64D-B654-44EC-8879-899450634B5E}"/>
              </a:ext>
            </a:extLst>
          </p:cNvPr>
          <p:cNvPicPr>
            <a:picLocks noChangeAspect="1"/>
          </p:cNvPicPr>
          <p:nvPr/>
        </p:nvPicPr>
        <p:blipFill rotWithShape="1">
          <a:blip r:embed="rId6"/>
          <a:srcRect l="5437" t="4067" r="8747" b="2614"/>
          <a:stretch/>
        </p:blipFill>
        <p:spPr>
          <a:xfrm>
            <a:off x="3382669" y="686359"/>
            <a:ext cx="2083550" cy="1647929"/>
          </a:xfrm>
          <a:prstGeom prst="rect">
            <a:avLst/>
          </a:prstGeom>
        </p:spPr>
      </p:pic>
      <p:sp>
        <p:nvSpPr>
          <p:cNvPr id="9" name="CuadroTexto 8">
            <a:extLst>
              <a:ext uri="{FF2B5EF4-FFF2-40B4-BE49-F238E27FC236}">
                <a16:creationId xmlns:a16="http://schemas.microsoft.com/office/drawing/2014/main" id="{1971AA85-6F4E-4615-A77C-9C2D8FCA147A}"/>
              </a:ext>
            </a:extLst>
          </p:cNvPr>
          <p:cNvSpPr txBox="1"/>
          <p:nvPr/>
        </p:nvSpPr>
        <p:spPr>
          <a:xfrm>
            <a:off x="459797" y="1927513"/>
            <a:ext cx="457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050"/>
              <a:t>D1</a:t>
            </a:r>
          </a:p>
        </p:txBody>
      </p:sp>
      <p:sp>
        <p:nvSpPr>
          <p:cNvPr id="12" name="CuadroTexto 11">
            <a:extLst>
              <a:ext uri="{FF2B5EF4-FFF2-40B4-BE49-F238E27FC236}">
                <a16:creationId xmlns:a16="http://schemas.microsoft.com/office/drawing/2014/main" id="{6292B1D8-10BE-4264-A664-8770E70FAF0C}"/>
              </a:ext>
            </a:extLst>
          </p:cNvPr>
          <p:cNvSpPr txBox="1"/>
          <p:nvPr/>
        </p:nvSpPr>
        <p:spPr>
          <a:xfrm>
            <a:off x="459797" y="3538103"/>
            <a:ext cx="457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sz="1050"/>
              <a:t>D2</a:t>
            </a:r>
          </a:p>
        </p:txBody>
      </p:sp>
      <p:sp>
        <p:nvSpPr>
          <p:cNvPr id="8" name="Marcador de número de diapositiva 7">
            <a:extLst>
              <a:ext uri="{FF2B5EF4-FFF2-40B4-BE49-F238E27FC236}">
                <a16:creationId xmlns:a16="http://schemas.microsoft.com/office/drawing/2014/main" id="{EEE4083E-2E07-4A3D-8A3A-074E51F4CB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14</a:t>
            </a:fld>
            <a:endParaRPr lang="es-CO"/>
          </a:p>
        </p:txBody>
      </p:sp>
      <p:pic>
        <p:nvPicPr>
          <p:cNvPr id="11" name="Imagen 5" descr="Imagen que contiene Forma, Rectángulo&#10;&#10;Descripción generada automáticamente">
            <a:extLst>
              <a:ext uri="{FF2B5EF4-FFF2-40B4-BE49-F238E27FC236}">
                <a16:creationId xmlns:a16="http://schemas.microsoft.com/office/drawing/2014/main" id="{60C61ACF-A51D-44BE-92F2-43793DF59183}"/>
              </a:ext>
            </a:extLst>
          </p:cNvPr>
          <p:cNvPicPr>
            <a:picLocks noChangeAspect="1"/>
          </p:cNvPicPr>
          <p:nvPr/>
        </p:nvPicPr>
        <p:blipFill rotWithShape="1">
          <a:blip r:embed="rId7"/>
          <a:srcRect t="14357"/>
          <a:stretch/>
        </p:blipFill>
        <p:spPr>
          <a:xfrm>
            <a:off x="1286126" y="4360358"/>
            <a:ext cx="4069511" cy="762358"/>
          </a:xfrm>
          <a:prstGeom prst="rect">
            <a:avLst/>
          </a:prstGeom>
        </p:spPr>
      </p:pic>
    </p:spTree>
    <p:extLst>
      <p:ext uri="{BB962C8B-B14F-4D97-AF65-F5344CB8AC3E}">
        <p14:creationId xmlns:p14="http://schemas.microsoft.com/office/powerpoint/2010/main" val="892754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650D4337-83BE-448B-A9DE-2DCAF0544872}"/>
              </a:ext>
            </a:extLst>
          </p:cNvPr>
          <p:cNvSpPr/>
          <p:nvPr/>
        </p:nvSpPr>
        <p:spPr>
          <a:xfrm>
            <a:off x="2748773" y="3069372"/>
            <a:ext cx="6112261" cy="1902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75273DB8-4536-4CAF-9641-1B8FA65BD2C8}"/>
              </a:ext>
            </a:extLst>
          </p:cNvPr>
          <p:cNvSpPr/>
          <p:nvPr/>
        </p:nvSpPr>
        <p:spPr>
          <a:xfrm>
            <a:off x="2741804" y="1090031"/>
            <a:ext cx="6112261" cy="1902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6D431500-2DA5-41EA-A6A7-342A0ADF24E8}"/>
              </a:ext>
            </a:extLst>
          </p:cNvPr>
          <p:cNvSpPr/>
          <p:nvPr/>
        </p:nvSpPr>
        <p:spPr>
          <a:xfrm>
            <a:off x="1013366" y="3076342"/>
            <a:ext cx="1149969" cy="17772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09D4A7-A2EF-4FC8-9AAC-77E6A8883F1B}"/>
              </a:ext>
            </a:extLst>
          </p:cNvPr>
          <p:cNvSpPr/>
          <p:nvPr/>
        </p:nvSpPr>
        <p:spPr>
          <a:xfrm>
            <a:off x="1006397" y="1215483"/>
            <a:ext cx="1149969" cy="17772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ítulo 1">
            <a:extLst>
              <a:ext uri="{FF2B5EF4-FFF2-40B4-BE49-F238E27FC236}">
                <a16:creationId xmlns:a16="http://schemas.microsoft.com/office/drawing/2014/main" id="{FE1D6C24-E3C2-4812-B700-EFB5C4EB1549}"/>
              </a:ext>
            </a:extLst>
          </p:cNvPr>
          <p:cNvSpPr txBox="1">
            <a:spLocks/>
          </p:cNvSpPr>
          <p:nvPr/>
        </p:nvSpPr>
        <p:spPr>
          <a:xfrm>
            <a:off x="430873" y="709423"/>
            <a:ext cx="8520600" cy="377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1600"/>
              <a:t>August.  </a:t>
            </a:r>
            <a:r>
              <a:rPr lang="es-ES" sz="1600" err="1"/>
              <a:t>Temperature</a:t>
            </a:r>
            <a:r>
              <a:rPr lang="es-ES" sz="1600"/>
              <a:t>.</a:t>
            </a:r>
            <a:endParaRPr lang="es-ES"/>
          </a:p>
        </p:txBody>
      </p:sp>
      <p:sp>
        <p:nvSpPr>
          <p:cNvPr id="17" name="Flecha: a la derecha 16">
            <a:extLst>
              <a:ext uri="{FF2B5EF4-FFF2-40B4-BE49-F238E27FC236}">
                <a16:creationId xmlns:a16="http://schemas.microsoft.com/office/drawing/2014/main" id="{0ED86A8A-C888-4388-B487-7FE513793A46}"/>
              </a:ext>
            </a:extLst>
          </p:cNvPr>
          <p:cNvSpPr/>
          <p:nvPr/>
        </p:nvSpPr>
        <p:spPr>
          <a:xfrm>
            <a:off x="2288145" y="2033229"/>
            <a:ext cx="348476" cy="146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BB215E72-D680-463A-990E-4B5C45BC3829}"/>
              </a:ext>
            </a:extLst>
          </p:cNvPr>
          <p:cNvSpPr/>
          <p:nvPr/>
        </p:nvSpPr>
        <p:spPr>
          <a:xfrm>
            <a:off x="2288144" y="3894088"/>
            <a:ext cx="348476" cy="146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3" descr="Mapa&#10;&#10;Descripción generada automáticamente">
            <a:extLst>
              <a:ext uri="{FF2B5EF4-FFF2-40B4-BE49-F238E27FC236}">
                <a16:creationId xmlns:a16="http://schemas.microsoft.com/office/drawing/2014/main" id="{90C8B28B-F671-4451-9075-34581D59A638}"/>
              </a:ext>
            </a:extLst>
          </p:cNvPr>
          <p:cNvPicPr>
            <a:picLocks noChangeAspect="1"/>
          </p:cNvPicPr>
          <p:nvPr/>
        </p:nvPicPr>
        <p:blipFill>
          <a:blip r:embed="rId2"/>
          <a:stretch>
            <a:fillRect/>
          </a:stretch>
        </p:blipFill>
        <p:spPr>
          <a:xfrm>
            <a:off x="1039851" y="1236278"/>
            <a:ext cx="1084457" cy="789175"/>
          </a:xfrm>
          <a:prstGeom prst="rect">
            <a:avLst/>
          </a:prstGeom>
        </p:spPr>
      </p:pic>
      <p:pic>
        <p:nvPicPr>
          <p:cNvPr id="7" name="Imagen 7" descr="Mapa&#10;&#10;Descripción generada automáticamente">
            <a:extLst>
              <a:ext uri="{FF2B5EF4-FFF2-40B4-BE49-F238E27FC236}">
                <a16:creationId xmlns:a16="http://schemas.microsoft.com/office/drawing/2014/main" id="{548C84F7-30EC-4BF9-9F48-B271FEDB639E}"/>
              </a:ext>
            </a:extLst>
          </p:cNvPr>
          <p:cNvPicPr>
            <a:picLocks noChangeAspect="1"/>
          </p:cNvPicPr>
          <p:nvPr/>
        </p:nvPicPr>
        <p:blipFill>
          <a:blip r:embed="rId3"/>
          <a:stretch>
            <a:fillRect/>
          </a:stretch>
        </p:blipFill>
        <p:spPr>
          <a:xfrm>
            <a:off x="1025912" y="2177162"/>
            <a:ext cx="1084457" cy="789175"/>
          </a:xfrm>
          <a:prstGeom prst="rect">
            <a:avLst/>
          </a:prstGeom>
        </p:spPr>
      </p:pic>
      <p:pic>
        <p:nvPicPr>
          <p:cNvPr id="8" name="Imagen 8" descr="Mapa&#10;&#10;Descripción generada automáticamente">
            <a:extLst>
              <a:ext uri="{FF2B5EF4-FFF2-40B4-BE49-F238E27FC236}">
                <a16:creationId xmlns:a16="http://schemas.microsoft.com/office/drawing/2014/main" id="{1DA99364-CAC8-4F68-A2D4-ACC9CEC44138}"/>
              </a:ext>
            </a:extLst>
          </p:cNvPr>
          <p:cNvPicPr>
            <a:picLocks noChangeAspect="1"/>
          </p:cNvPicPr>
          <p:nvPr/>
        </p:nvPicPr>
        <p:blipFill>
          <a:blip r:embed="rId4"/>
          <a:stretch>
            <a:fillRect/>
          </a:stretch>
        </p:blipFill>
        <p:spPr>
          <a:xfrm>
            <a:off x="1039850" y="3125016"/>
            <a:ext cx="1091427" cy="789174"/>
          </a:xfrm>
          <a:prstGeom prst="rect">
            <a:avLst/>
          </a:prstGeom>
        </p:spPr>
      </p:pic>
      <p:pic>
        <p:nvPicPr>
          <p:cNvPr id="11" name="Imagen 11" descr="Mapa&#10;&#10;Descripción generada automáticamente">
            <a:extLst>
              <a:ext uri="{FF2B5EF4-FFF2-40B4-BE49-F238E27FC236}">
                <a16:creationId xmlns:a16="http://schemas.microsoft.com/office/drawing/2014/main" id="{0B54EF89-585E-4085-9A80-3DD193BA8539}"/>
              </a:ext>
            </a:extLst>
          </p:cNvPr>
          <p:cNvPicPr>
            <a:picLocks noChangeAspect="1"/>
          </p:cNvPicPr>
          <p:nvPr/>
        </p:nvPicPr>
        <p:blipFill>
          <a:blip r:embed="rId5"/>
          <a:stretch>
            <a:fillRect/>
          </a:stretch>
        </p:blipFill>
        <p:spPr>
          <a:xfrm>
            <a:off x="1046819" y="3982266"/>
            <a:ext cx="1091427" cy="789174"/>
          </a:xfrm>
          <a:prstGeom prst="rect">
            <a:avLst/>
          </a:prstGeom>
        </p:spPr>
      </p:pic>
      <p:pic>
        <p:nvPicPr>
          <p:cNvPr id="12" name="Imagen 15" descr="Mapa&#10;&#10;Descripción generada automáticamente">
            <a:extLst>
              <a:ext uri="{FF2B5EF4-FFF2-40B4-BE49-F238E27FC236}">
                <a16:creationId xmlns:a16="http://schemas.microsoft.com/office/drawing/2014/main" id="{09426D95-AC3E-449E-8EF9-E3CE98DE2D92}"/>
              </a:ext>
            </a:extLst>
          </p:cNvPr>
          <p:cNvPicPr>
            <a:picLocks noChangeAspect="1"/>
          </p:cNvPicPr>
          <p:nvPr/>
        </p:nvPicPr>
        <p:blipFill>
          <a:blip r:embed="rId6"/>
          <a:stretch>
            <a:fillRect/>
          </a:stretch>
        </p:blipFill>
        <p:spPr>
          <a:xfrm>
            <a:off x="2830224" y="1129677"/>
            <a:ext cx="2541875" cy="1838558"/>
          </a:xfrm>
          <a:prstGeom prst="rect">
            <a:avLst/>
          </a:prstGeom>
        </p:spPr>
      </p:pic>
      <p:pic>
        <p:nvPicPr>
          <p:cNvPr id="16" name="Imagen 18" descr="Mapa&#10;&#10;Descripción generada automáticamente">
            <a:extLst>
              <a:ext uri="{FF2B5EF4-FFF2-40B4-BE49-F238E27FC236}">
                <a16:creationId xmlns:a16="http://schemas.microsoft.com/office/drawing/2014/main" id="{05EA08AE-EAE1-4CFD-8E44-D99C16DE7313}"/>
              </a:ext>
            </a:extLst>
          </p:cNvPr>
          <p:cNvPicPr>
            <a:picLocks noChangeAspect="1"/>
          </p:cNvPicPr>
          <p:nvPr/>
        </p:nvPicPr>
        <p:blipFill>
          <a:blip r:embed="rId7"/>
          <a:stretch>
            <a:fillRect/>
          </a:stretch>
        </p:blipFill>
        <p:spPr>
          <a:xfrm>
            <a:off x="2817235" y="3116939"/>
            <a:ext cx="2541875" cy="1838558"/>
          </a:xfrm>
          <a:prstGeom prst="rect">
            <a:avLst/>
          </a:prstGeom>
        </p:spPr>
      </p:pic>
      <p:pic>
        <p:nvPicPr>
          <p:cNvPr id="19" name="Imagen 20" descr="Mapa&#10;&#10;Descripción generada automáticamente">
            <a:extLst>
              <a:ext uri="{FF2B5EF4-FFF2-40B4-BE49-F238E27FC236}">
                <a16:creationId xmlns:a16="http://schemas.microsoft.com/office/drawing/2014/main" id="{F9CCF97F-2EF1-4075-9180-A50DD9165624}"/>
              </a:ext>
            </a:extLst>
          </p:cNvPr>
          <p:cNvPicPr>
            <a:picLocks noChangeAspect="1"/>
          </p:cNvPicPr>
          <p:nvPr/>
        </p:nvPicPr>
        <p:blipFill>
          <a:blip r:embed="rId8"/>
          <a:stretch>
            <a:fillRect/>
          </a:stretch>
        </p:blipFill>
        <p:spPr>
          <a:xfrm>
            <a:off x="5863070" y="3116938"/>
            <a:ext cx="2541875" cy="1838558"/>
          </a:xfrm>
          <a:prstGeom prst="rect">
            <a:avLst/>
          </a:prstGeom>
        </p:spPr>
      </p:pic>
      <p:pic>
        <p:nvPicPr>
          <p:cNvPr id="21" name="Imagen 21">
            <a:extLst>
              <a:ext uri="{FF2B5EF4-FFF2-40B4-BE49-F238E27FC236}">
                <a16:creationId xmlns:a16="http://schemas.microsoft.com/office/drawing/2014/main" id="{2356CB93-3059-4AF2-B45E-8BBAE170B16B}"/>
              </a:ext>
            </a:extLst>
          </p:cNvPr>
          <p:cNvPicPr>
            <a:picLocks noChangeAspect="1"/>
          </p:cNvPicPr>
          <p:nvPr/>
        </p:nvPicPr>
        <p:blipFill>
          <a:blip r:embed="rId9"/>
          <a:stretch>
            <a:fillRect/>
          </a:stretch>
        </p:blipFill>
        <p:spPr>
          <a:xfrm>
            <a:off x="5798127" y="1129677"/>
            <a:ext cx="2541875" cy="1838558"/>
          </a:xfrm>
          <a:prstGeom prst="rect">
            <a:avLst/>
          </a:prstGeom>
        </p:spPr>
      </p:pic>
      <p:sp>
        <p:nvSpPr>
          <p:cNvPr id="23" name="Google Shape;62;p14">
            <a:extLst>
              <a:ext uri="{FF2B5EF4-FFF2-40B4-BE49-F238E27FC236}">
                <a16:creationId xmlns:a16="http://schemas.microsoft.com/office/drawing/2014/main" id="{E218CD13-455C-4FB5-AEAE-E78E2CFC1A6F}"/>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3. Preliminar </a:t>
            </a:r>
            <a:r>
              <a:rPr lang="es-ES" dirty="0" err="1">
                <a:ea typeface="+mn-lt"/>
                <a:cs typeface="+mn-lt"/>
              </a:rPr>
              <a:t>results</a:t>
            </a:r>
            <a:endParaRPr lang="es-ES" dirty="0"/>
          </a:p>
        </p:txBody>
      </p:sp>
      <p:sp>
        <p:nvSpPr>
          <p:cNvPr id="3" name="Marcador de número de diapositiva 2">
            <a:extLst>
              <a:ext uri="{FF2B5EF4-FFF2-40B4-BE49-F238E27FC236}">
                <a16:creationId xmlns:a16="http://schemas.microsoft.com/office/drawing/2014/main" id="{41E2565A-9BDC-4EF4-BD4E-42E074071F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15</a:t>
            </a:fld>
            <a:endParaRPr lang="es-CO"/>
          </a:p>
        </p:txBody>
      </p:sp>
    </p:spTree>
    <p:extLst>
      <p:ext uri="{BB962C8B-B14F-4D97-AF65-F5344CB8AC3E}">
        <p14:creationId xmlns:p14="http://schemas.microsoft.com/office/powerpoint/2010/main" val="3301093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4" descr="Imagen que contiene Gráfico&#10;&#10;Descripción generada automáticamente">
            <a:extLst>
              <a:ext uri="{FF2B5EF4-FFF2-40B4-BE49-F238E27FC236}">
                <a16:creationId xmlns:a16="http://schemas.microsoft.com/office/drawing/2014/main" id="{F3B73012-8831-48FE-9A22-1FDEC0FDC84F}"/>
              </a:ext>
            </a:extLst>
          </p:cNvPr>
          <p:cNvPicPr>
            <a:picLocks noChangeAspect="1"/>
          </p:cNvPicPr>
          <p:nvPr/>
        </p:nvPicPr>
        <p:blipFill rotWithShape="1">
          <a:blip r:embed="rId2"/>
          <a:srcRect l="10499" t="4774" r="73252" b="51473"/>
          <a:stretch/>
        </p:blipFill>
        <p:spPr>
          <a:xfrm>
            <a:off x="446824" y="944315"/>
            <a:ext cx="1453785" cy="1821191"/>
          </a:xfrm>
          <a:prstGeom prst="rect">
            <a:avLst/>
          </a:prstGeom>
        </p:spPr>
      </p:pic>
      <p:pic>
        <p:nvPicPr>
          <p:cNvPr id="7" name="Imagen 4" descr="Imagen que contiene Gráfico&#10;&#10;Descripción generada automáticamente">
            <a:extLst>
              <a:ext uri="{FF2B5EF4-FFF2-40B4-BE49-F238E27FC236}">
                <a16:creationId xmlns:a16="http://schemas.microsoft.com/office/drawing/2014/main" id="{DD65D2F9-9D78-4511-AE87-1628A88E3652}"/>
              </a:ext>
            </a:extLst>
          </p:cNvPr>
          <p:cNvPicPr>
            <a:picLocks noChangeAspect="1"/>
          </p:cNvPicPr>
          <p:nvPr/>
        </p:nvPicPr>
        <p:blipFill rotWithShape="1">
          <a:blip r:embed="rId2"/>
          <a:srcRect l="58782" t="3296" r="24969" b="52951"/>
          <a:stretch/>
        </p:blipFill>
        <p:spPr>
          <a:xfrm>
            <a:off x="1881325" y="850167"/>
            <a:ext cx="1536005" cy="1881845"/>
          </a:xfrm>
          <a:prstGeom prst="rect">
            <a:avLst/>
          </a:prstGeom>
        </p:spPr>
      </p:pic>
      <p:pic>
        <p:nvPicPr>
          <p:cNvPr id="8" name="Imagen 4" descr="Imagen que contiene Gráfico&#10;&#10;Descripción generada automáticamente">
            <a:extLst>
              <a:ext uri="{FF2B5EF4-FFF2-40B4-BE49-F238E27FC236}">
                <a16:creationId xmlns:a16="http://schemas.microsoft.com/office/drawing/2014/main" id="{5132AB90-E976-469B-B7E5-BF5DEA29EAC7}"/>
              </a:ext>
            </a:extLst>
          </p:cNvPr>
          <p:cNvPicPr>
            <a:picLocks noChangeAspect="1"/>
          </p:cNvPicPr>
          <p:nvPr/>
        </p:nvPicPr>
        <p:blipFill rotWithShape="1">
          <a:blip r:embed="rId2"/>
          <a:srcRect l="10370" t="51443" r="73381" b="4804"/>
          <a:stretch/>
        </p:blipFill>
        <p:spPr>
          <a:xfrm>
            <a:off x="394870" y="2973060"/>
            <a:ext cx="1505739" cy="1890422"/>
          </a:xfrm>
          <a:prstGeom prst="rect">
            <a:avLst/>
          </a:prstGeom>
        </p:spPr>
      </p:pic>
      <p:pic>
        <p:nvPicPr>
          <p:cNvPr id="9" name="Imagen 4" descr="Imagen que contiene Gráfico&#10;&#10;Descripción generada automáticamente">
            <a:extLst>
              <a:ext uri="{FF2B5EF4-FFF2-40B4-BE49-F238E27FC236}">
                <a16:creationId xmlns:a16="http://schemas.microsoft.com/office/drawing/2014/main" id="{691A3076-A32E-4839-B89B-A0FFBA6E857D}"/>
              </a:ext>
            </a:extLst>
          </p:cNvPr>
          <p:cNvPicPr>
            <a:picLocks noChangeAspect="1"/>
          </p:cNvPicPr>
          <p:nvPr/>
        </p:nvPicPr>
        <p:blipFill rotWithShape="1">
          <a:blip r:embed="rId2"/>
          <a:srcRect l="42938" t="51296" r="40813" b="4951"/>
          <a:stretch/>
        </p:blipFill>
        <p:spPr>
          <a:xfrm>
            <a:off x="1966815" y="2925714"/>
            <a:ext cx="1505739" cy="1896917"/>
          </a:xfrm>
          <a:prstGeom prst="rect">
            <a:avLst/>
          </a:prstGeom>
        </p:spPr>
      </p:pic>
      <p:sp>
        <p:nvSpPr>
          <p:cNvPr id="10" name="Google Shape;62;p14">
            <a:extLst>
              <a:ext uri="{FF2B5EF4-FFF2-40B4-BE49-F238E27FC236}">
                <a16:creationId xmlns:a16="http://schemas.microsoft.com/office/drawing/2014/main" id="{209CA13F-18EA-455F-8E43-6717A385BBB3}"/>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3. Preliminar </a:t>
            </a:r>
            <a:r>
              <a:rPr lang="es-ES" dirty="0" err="1">
                <a:ea typeface="+mn-lt"/>
                <a:cs typeface="+mn-lt"/>
              </a:rPr>
              <a:t>results</a:t>
            </a:r>
            <a:endParaRPr lang="es-ES" dirty="0"/>
          </a:p>
        </p:txBody>
      </p:sp>
      <p:pic>
        <p:nvPicPr>
          <p:cNvPr id="4" name="Imagen 4" descr="Gráfico, Gráfico de líneas&#10;&#10;Descripción generada automáticamente">
            <a:extLst>
              <a:ext uri="{FF2B5EF4-FFF2-40B4-BE49-F238E27FC236}">
                <a16:creationId xmlns:a16="http://schemas.microsoft.com/office/drawing/2014/main" id="{6736A3E0-A61D-4646-9D4F-01B6C4E6D0D1}"/>
              </a:ext>
            </a:extLst>
          </p:cNvPr>
          <p:cNvPicPr>
            <a:picLocks noChangeAspect="1"/>
          </p:cNvPicPr>
          <p:nvPr/>
        </p:nvPicPr>
        <p:blipFill>
          <a:blip r:embed="rId3"/>
          <a:stretch>
            <a:fillRect/>
          </a:stretch>
        </p:blipFill>
        <p:spPr>
          <a:xfrm>
            <a:off x="7320829" y="928712"/>
            <a:ext cx="1540020" cy="1805421"/>
          </a:xfrm>
          <a:prstGeom prst="rect">
            <a:avLst/>
          </a:prstGeom>
        </p:spPr>
      </p:pic>
      <p:pic>
        <p:nvPicPr>
          <p:cNvPr id="5" name="Imagen 14" descr="Gráfico, Gráfico de líneas&#10;&#10;Descripción generada automáticamente">
            <a:extLst>
              <a:ext uri="{FF2B5EF4-FFF2-40B4-BE49-F238E27FC236}">
                <a16:creationId xmlns:a16="http://schemas.microsoft.com/office/drawing/2014/main" id="{D43F156C-A86B-465C-B3C9-797B5545C1A7}"/>
              </a:ext>
            </a:extLst>
          </p:cNvPr>
          <p:cNvPicPr>
            <a:picLocks noChangeAspect="1"/>
          </p:cNvPicPr>
          <p:nvPr/>
        </p:nvPicPr>
        <p:blipFill>
          <a:blip r:embed="rId4"/>
          <a:stretch>
            <a:fillRect/>
          </a:stretch>
        </p:blipFill>
        <p:spPr>
          <a:xfrm>
            <a:off x="7378179" y="2997160"/>
            <a:ext cx="1540020" cy="1839624"/>
          </a:xfrm>
          <a:prstGeom prst="rect">
            <a:avLst/>
          </a:prstGeom>
        </p:spPr>
      </p:pic>
      <p:pic>
        <p:nvPicPr>
          <p:cNvPr id="15" name="Imagen 16" descr="Gráfico, Gráfico de líneas&#10;&#10;Descripción generada automáticamente">
            <a:extLst>
              <a:ext uri="{FF2B5EF4-FFF2-40B4-BE49-F238E27FC236}">
                <a16:creationId xmlns:a16="http://schemas.microsoft.com/office/drawing/2014/main" id="{37E1F7A6-B6E1-4B26-B532-590163825110}"/>
              </a:ext>
            </a:extLst>
          </p:cNvPr>
          <p:cNvPicPr>
            <a:picLocks noChangeAspect="1"/>
          </p:cNvPicPr>
          <p:nvPr/>
        </p:nvPicPr>
        <p:blipFill>
          <a:blip r:embed="rId5"/>
          <a:stretch>
            <a:fillRect/>
          </a:stretch>
        </p:blipFill>
        <p:spPr>
          <a:xfrm>
            <a:off x="5821120" y="917499"/>
            <a:ext cx="1437393" cy="1814513"/>
          </a:xfrm>
          <a:prstGeom prst="rect">
            <a:avLst/>
          </a:prstGeom>
        </p:spPr>
      </p:pic>
      <p:pic>
        <p:nvPicPr>
          <p:cNvPr id="17" name="Imagen 17" descr="Gráfico&#10;&#10;Descripción generada automáticamente">
            <a:extLst>
              <a:ext uri="{FF2B5EF4-FFF2-40B4-BE49-F238E27FC236}">
                <a16:creationId xmlns:a16="http://schemas.microsoft.com/office/drawing/2014/main" id="{61F52231-D3A7-45BB-99CD-FF6A68753624}"/>
              </a:ext>
            </a:extLst>
          </p:cNvPr>
          <p:cNvPicPr>
            <a:picLocks noChangeAspect="1"/>
          </p:cNvPicPr>
          <p:nvPr/>
        </p:nvPicPr>
        <p:blipFill>
          <a:blip r:embed="rId6"/>
          <a:stretch>
            <a:fillRect/>
          </a:stretch>
        </p:blipFill>
        <p:spPr>
          <a:xfrm>
            <a:off x="5806234" y="2999758"/>
            <a:ext cx="1437393" cy="1837026"/>
          </a:xfrm>
          <a:prstGeom prst="rect">
            <a:avLst/>
          </a:prstGeom>
        </p:spPr>
      </p:pic>
      <p:pic>
        <p:nvPicPr>
          <p:cNvPr id="18" name="Imagen 5" descr="Imagen que contiene Forma, Rectángulo&#10;&#10;Descripción generada automáticamente">
            <a:extLst>
              <a:ext uri="{FF2B5EF4-FFF2-40B4-BE49-F238E27FC236}">
                <a16:creationId xmlns:a16="http://schemas.microsoft.com/office/drawing/2014/main" id="{0AA5F6FC-9E58-49B9-9C7A-18D3AB7FC184}"/>
              </a:ext>
            </a:extLst>
          </p:cNvPr>
          <p:cNvPicPr>
            <a:picLocks noChangeAspect="1"/>
          </p:cNvPicPr>
          <p:nvPr/>
        </p:nvPicPr>
        <p:blipFill>
          <a:blip r:embed="rId7"/>
          <a:stretch>
            <a:fillRect/>
          </a:stretch>
        </p:blipFill>
        <p:spPr>
          <a:xfrm>
            <a:off x="3552116" y="2557387"/>
            <a:ext cx="2119332" cy="463583"/>
          </a:xfrm>
          <a:prstGeom prst="rect">
            <a:avLst/>
          </a:prstGeom>
        </p:spPr>
      </p:pic>
      <p:sp>
        <p:nvSpPr>
          <p:cNvPr id="2" name="Marcador de número de diapositiva 1">
            <a:extLst>
              <a:ext uri="{FF2B5EF4-FFF2-40B4-BE49-F238E27FC236}">
                <a16:creationId xmlns:a16="http://schemas.microsoft.com/office/drawing/2014/main" id="{4EB45034-3EED-4745-BF77-6C02D62AAD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16</a:t>
            </a:fld>
            <a:endParaRPr lang="es-CO"/>
          </a:p>
        </p:txBody>
      </p:sp>
    </p:spTree>
    <p:extLst>
      <p:ext uri="{BB962C8B-B14F-4D97-AF65-F5344CB8AC3E}">
        <p14:creationId xmlns:p14="http://schemas.microsoft.com/office/powerpoint/2010/main" val="2117367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523A1D89-48B9-490A-8B60-D1DE1EDE23B4}"/>
              </a:ext>
            </a:extLst>
          </p:cNvPr>
          <p:cNvSpPr txBox="1">
            <a:spLocks/>
          </p:cNvSpPr>
          <p:nvPr/>
        </p:nvSpPr>
        <p:spPr>
          <a:xfrm>
            <a:off x="430873" y="2842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2400"/>
              <a:t>Statistics. Summary</a:t>
            </a:r>
          </a:p>
        </p:txBody>
      </p:sp>
      <p:sp>
        <p:nvSpPr>
          <p:cNvPr id="16" name="Título 1">
            <a:extLst>
              <a:ext uri="{FF2B5EF4-FFF2-40B4-BE49-F238E27FC236}">
                <a16:creationId xmlns:a16="http://schemas.microsoft.com/office/drawing/2014/main" id="{7725D138-385D-4F7D-A6A4-DA64FBAEA371}"/>
              </a:ext>
            </a:extLst>
          </p:cNvPr>
          <p:cNvSpPr txBox="1">
            <a:spLocks/>
          </p:cNvSpPr>
          <p:nvPr/>
        </p:nvSpPr>
        <p:spPr>
          <a:xfrm>
            <a:off x="430873" y="709423"/>
            <a:ext cx="8520600" cy="377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1600"/>
              <a:t>August.  Temperature.</a:t>
            </a:r>
          </a:p>
        </p:txBody>
      </p:sp>
      <p:graphicFrame>
        <p:nvGraphicFramePr>
          <p:cNvPr id="6" name="Tabla 4">
            <a:extLst>
              <a:ext uri="{FF2B5EF4-FFF2-40B4-BE49-F238E27FC236}">
                <a16:creationId xmlns:a16="http://schemas.microsoft.com/office/drawing/2014/main" id="{EECEDEA3-AEC5-49CE-8CE1-92BDCB2E31A8}"/>
              </a:ext>
            </a:extLst>
          </p:cNvPr>
          <p:cNvGraphicFramePr>
            <a:graphicFrameLocks noGrp="1"/>
          </p:cNvGraphicFramePr>
          <p:nvPr>
            <p:extLst>
              <p:ext uri="{D42A27DB-BD31-4B8C-83A1-F6EECF244321}">
                <p14:modId xmlns:p14="http://schemas.microsoft.com/office/powerpoint/2010/main" val="3460469"/>
              </p:ext>
            </p:extLst>
          </p:nvPr>
        </p:nvGraphicFramePr>
        <p:xfrm>
          <a:off x="484006" y="1052"/>
          <a:ext cx="7465210" cy="2575560"/>
        </p:xfrm>
        <a:graphic>
          <a:graphicData uri="http://schemas.openxmlformats.org/drawingml/2006/table">
            <a:tbl>
              <a:tblPr firstRow="1" bandRow="1">
                <a:tableStyleId>{5C22544A-7EE6-4342-B048-85BDC9FD1C3A}</a:tableStyleId>
              </a:tblPr>
              <a:tblGrid>
                <a:gridCol w="1565981">
                  <a:extLst>
                    <a:ext uri="{9D8B030D-6E8A-4147-A177-3AD203B41FA5}">
                      <a16:colId xmlns:a16="http://schemas.microsoft.com/office/drawing/2014/main" val="2178014525"/>
                    </a:ext>
                  </a:extLst>
                </a:gridCol>
                <a:gridCol w="1205595">
                  <a:extLst>
                    <a:ext uri="{9D8B030D-6E8A-4147-A177-3AD203B41FA5}">
                      <a16:colId xmlns:a16="http://schemas.microsoft.com/office/drawing/2014/main" val="418794876"/>
                    </a:ext>
                  </a:extLst>
                </a:gridCol>
                <a:gridCol w="861842">
                  <a:extLst>
                    <a:ext uri="{9D8B030D-6E8A-4147-A177-3AD203B41FA5}">
                      <a16:colId xmlns:a16="http://schemas.microsoft.com/office/drawing/2014/main" val="1072335799"/>
                    </a:ext>
                  </a:extLst>
                </a:gridCol>
                <a:gridCol w="818024">
                  <a:extLst>
                    <a:ext uri="{9D8B030D-6E8A-4147-A177-3AD203B41FA5}">
                      <a16:colId xmlns:a16="http://schemas.microsoft.com/office/drawing/2014/main" val="3734376450"/>
                    </a:ext>
                  </a:extLst>
                </a:gridCol>
                <a:gridCol w="686027">
                  <a:extLst>
                    <a:ext uri="{9D8B030D-6E8A-4147-A177-3AD203B41FA5}">
                      <a16:colId xmlns:a16="http://schemas.microsoft.com/office/drawing/2014/main" val="2387283913"/>
                    </a:ext>
                  </a:extLst>
                </a:gridCol>
                <a:gridCol w="670500">
                  <a:extLst>
                    <a:ext uri="{9D8B030D-6E8A-4147-A177-3AD203B41FA5}">
                      <a16:colId xmlns:a16="http://schemas.microsoft.com/office/drawing/2014/main" val="2472357586"/>
                    </a:ext>
                  </a:extLst>
                </a:gridCol>
                <a:gridCol w="888728">
                  <a:extLst>
                    <a:ext uri="{9D8B030D-6E8A-4147-A177-3AD203B41FA5}">
                      <a16:colId xmlns:a16="http://schemas.microsoft.com/office/drawing/2014/main" val="3184383251"/>
                    </a:ext>
                  </a:extLst>
                </a:gridCol>
                <a:gridCol w="768513">
                  <a:extLst>
                    <a:ext uri="{9D8B030D-6E8A-4147-A177-3AD203B41FA5}">
                      <a16:colId xmlns:a16="http://schemas.microsoft.com/office/drawing/2014/main" val="2749357694"/>
                    </a:ext>
                  </a:extLst>
                </a:gridCol>
              </a:tblGrid>
              <a:tr h="214421">
                <a:tc>
                  <a:txBody>
                    <a:bodyPr/>
                    <a:lstStyle/>
                    <a:p>
                      <a:pPr lvl="0">
                        <a:buNone/>
                      </a:pPr>
                      <a:endParaRPr lang="es-ES" sz="1100" dirty="0"/>
                    </a:p>
                  </a:txBody>
                  <a:tcPr/>
                </a:tc>
                <a:tc>
                  <a:txBody>
                    <a:bodyPr/>
                    <a:lstStyle/>
                    <a:p>
                      <a:pPr lvl="0">
                        <a:buNone/>
                      </a:pPr>
                      <a:endParaRPr lang="es-ES" sz="1100" dirty="0"/>
                    </a:p>
                  </a:txBody>
                  <a:tcPr/>
                </a:tc>
                <a:tc gridSpan="3">
                  <a:txBody>
                    <a:bodyPr/>
                    <a:lstStyle/>
                    <a:p>
                      <a:pPr lvl="0">
                        <a:buNone/>
                      </a:pPr>
                      <a:r>
                        <a:rPr lang="es-ES" sz="1100" err="1"/>
                        <a:t>Assimilated</a:t>
                      </a:r>
                      <a:endParaRPr lang="es-ES" sz="1100"/>
                    </a:p>
                  </a:txBody>
                  <a:tcPr/>
                </a:tc>
                <a:tc hMerge="1">
                  <a:txBody>
                    <a:bodyPr/>
                    <a:lstStyle/>
                    <a:p>
                      <a:endParaRPr lang="es-ES"/>
                    </a:p>
                  </a:txBody>
                  <a:tcPr/>
                </a:tc>
                <a:tc hMerge="1">
                  <a:txBody>
                    <a:bodyPr/>
                    <a:lstStyle/>
                    <a:p>
                      <a:endParaRPr lang="es-ES"/>
                    </a:p>
                  </a:txBody>
                  <a:tcPr/>
                </a:tc>
                <a:tc gridSpan="3">
                  <a:txBody>
                    <a:bodyPr/>
                    <a:lstStyle/>
                    <a:p>
                      <a:pPr lvl="0" algn="l">
                        <a:lnSpc>
                          <a:spcPct val="100000"/>
                        </a:lnSpc>
                        <a:spcBef>
                          <a:spcPts val="0"/>
                        </a:spcBef>
                        <a:spcAft>
                          <a:spcPts val="0"/>
                        </a:spcAft>
                        <a:buNone/>
                      </a:pPr>
                      <a:r>
                        <a:rPr lang="es-ES" sz="1100" b="1" i="0" u="none" strike="noStrike" noProof="0" dirty="0">
                          <a:latin typeface="Arial"/>
                        </a:rPr>
                        <a:t>No </a:t>
                      </a:r>
                      <a:r>
                        <a:rPr lang="es-ES" sz="1100" b="1" i="0" u="none" strike="noStrike" noProof="0" dirty="0" err="1">
                          <a:latin typeface="Arial"/>
                        </a:rPr>
                        <a:t>Assimilated</a:t>
                      </a:r>
                      <a:endParaRPr lang="es-ES" sz="1100" b="1" i="0" u="none" strike="noStrike" noProof="0" dirty="0">
                        <a:latin typeface="Arial"/>
                      </a:endParaRP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263025773"/>
                  </a:ext>
                </a:extLst>
              </a:tr>
              <a:tr h="200437">
                <a:tc>
                  <a:txBody>
                    <a:bodyPr/>
                    <a:lstStyle/>
                    <a:p>
                      <a:pPr lvl="0">
                        <a:buNone/>
                      </a:pPr>
                      <a:endParaRPr lang="es-ES" sz="1100"/>
                    </a:p>
                  </a:txBody>
                  <a:tcPr/>
                </a:tc>
                <a:tc>
                  <a:txBody>
                    <a:bodyPr/>
                    <a:lstStyle/>
                    <a:p>
                      <a:endParaRPr lang="es-ES" sz="1100"/>
                    </a:p>
                  </a:txBody>
                  <a:tcPr/>
                </a:tc>
                <a:tc>
                  <a:txBody>
                    <a:bodyPr/>
                    <a:lstStyle/>
                    <a:p>
                      <a:r>
                        <a:rPr lang="es-ES" sz="1100" b="1"/>
                        <a:t>FB</a:t>
                      </a:r>
                    </a:p>
                  </a:txBody>
                  <a:tcPr/>
                </a:tc>
                <a:tc>
                  <a:txBody>
                    <a:bodyPr/>
                    <a:lstStyle/>
                    <a:p>
                      <a:r>
                        <a:rPr lang="es-ES" sz="1100" b="1"/>
                        <a:t>RMSE</a:t>
                      </a:r>
                    </a:p>
                  </a:txBody>
                  <a:tcPr/>
                </a:tc>
                <a:tc>
                  <a:txBody>
                    <a:bodyPr/>
                    <a:lstStyle/>
                    <a:p>
                      <a:r>
                        <a:rPr lang="es-ES" sz="1100" b="1"/>
                        <a:t>CF</a:t>
                      </a:r>
                    </a:p>
                  </a:txBody>
                  <a:tcPr/>
                </a:tc>
                <a:tc>
                  <a:txBody>
                    <a:bodyPr/>
                    <a:lstStyle/>
                    <a:p>
                      <a:pPr lvl="0">
                        <a:buNone/>
                      </a:pPr>
                      <a:r>
                        <a:rPr lang="es-ES" sz="1100" b="1"/>
                        <a:t>FB</a:t>
                      </a:r>
                    </a:p>
                  </a:txBody>
                  <a:tcPr/>
                </a:tc>
                <a:tc>
                  <a:txBody>
                    <a:bodyPr/>
                    <a:lstStyle/>
                    <a:p>
                      <a:pPr lvl="0">
                        <a:buNone/>
                      </a:pPr>
                      <a:r>
                        <a:rPr lang="es-ES" sz="1100" b="1"/>
                        <a:t>RMSE</a:t>
                      </a:r>
                    </a:p>
                  </a:txBody>
                  <a:tcPr/>
                </a:tc>
                <a:tc>
                  <a:txBody>
                    <a:bodyPr/>
                    <a:lstStyle/>
                    <a:p>
                      <a:pPr lvl="0">
                        <a:buNone/>
                      </a:pPr>
                      <a:r>
                        <a:rPr lang="es-ES" sz="1100" b="1"/>
                        <a:t>CF</a:t>
                      </a:r>
                    </a:p>
                  </a:txBody>
                  <a:tcPr/>
                </a:tc>
                <a:extLst>
                  <a:ext uri="{0D108BD9-81ED-4DB2-BD59-A6C34878D82A}">
                    <a16:rowId xmlns:a16="http://schemas.microsoft.com/office/drawing/2014/main" val="525918487"/>
                  </a:ext>
                </a:extLst>
              </a:tr>
              <a:tr h="163146">
                <a:tc>
                  <a:txBody>
                    <a:bodyPr/>
                    <a:lstStyle/>
                    <a:p>
                      <a:pPr lvl="0">
                        <a:buNone/>
                      </a:pPr>
                      <a:r>
                        <a:rPr lang="en-US" sz="900" b="0" i="0" u="none" strike="noStrike" noProof="0"/>
                        <a:t>Amazonian Region</a:t>
                      </a:r>
                      <a:endParaRPr lang="es-ES" sz="1100"/>
                    </a:p>
                  </a:txBody>
                  <a:tcPr/>
                </a:tc>
                <a:tc>
                  <a:txBody>
                    <a:bodyPr/>
                    <a:lstStyle/>
                    <a:p>
                      <a:pPr lvl="0">
                        <a:buNone/>
                      </a:pPr>
                      <a:r>
                        <a:rPr lang="en-US" sz="900" b="1" i="0" u="none" strike="noStrike" noProof="0">
                          <a:latin typeface="Arial"/>
                        </a:rPr>
                        <a:t>Leticia</a:t>
                      </a:r>
                      <a:endParaRPr lang="es-ES" sz="900" b="1"/>
                    </a:p>
                  </a:txBody>
                  <a:tcPr/>
                </a:tc>
                <a:tc>
                  <a:txBody>
                    <a:bodyPr/>
                    <a:lstStyle/>
                    <a:p>
                      <a:pPr lvl="0">
                        <a:buNone/>
                      </a:pPr>
                      <a:r>
                        <a:rPr lang="en-US" sz="700" b="0" i="0" u="none" strike="noStrike" noProof="0"/>
                        <a:t>-0.1551</a:t>
                      </a:r>
                      <a:endParaRPr lang="es-ES" sz="1100"/>
                    </a:p>
                  </a:txBody>
                  <a:tcPr/>
                </a:tc>
                <a:tc>
                  <a:txBody>
                    <a:bodyPr/>
                    <a:lstStyle/>
                    <a:p>
                      <a:pPr lvl="0">
                        <a:buNone/>
                      </a:pPr>
                      <a:r>
                        <a:rPr lang="en-US" sz="700" b="0" i="0" u="none" strike="noStrike" noProof="0"/>
                        <a:t>26.2135</a:t>
                      </a:r>
                      <a:endParaRPr lang="es-ES" sz="1100"/>
                    </a:p>
                  </a:txBody>
                  <a:tcPr/>
                </a:tc>
                <a:tc>
                  <a:txBody>
                    <a:bodyPr/>
                    <a:lstStyle/>
                    <a:p>
                      <a:pPr lvl="0" algn="l">
                        <a:lnSpc>
                          <a:spcPct val="100000"/>
                        </a:lnSpc>
                        <a:spcBef>
                          <a:spcPts val="0"/>
                        </a:spcBef>
                        <a:spcAft>
                          <a:spcPts val="0"/>
                        </a:spcAft>
                        <a:buNone/>
                      </a:pPr>
                      <a:r>
                        <a:rPr lang="en-US" sz="700" b="0" i="0" u="none" strike="noStrike" noProof="0"/>
                        <a:t> -0.0595</a:t>
                      </a:r>
                    </a:p>
                  </a:txBody>
                  <a:tcPr/>
                </a:tc>
                <a:tc>
                  <a:txBody>
                    <a:bodyPr/>
                    <a:lstStyle/>
                    <a:p>
                      <a:pPr lvl="0" algn="l">
                        <a:lnSpc>
                          <a:spcPct val="100000"/>
                        </a:lnSpc>
                        <a:spcBef>
                          <a:spcPts val="0"/>
                        </a:spcBef>
                        <a:spcAft>
                          <a:spcPts val="0"/>
                        </a:spcAft>
                        <a:buNone/>
                      </a:pPr>
                      <a:r>
                        <a:rPr lang="en-US" sz="700" b="0" i="0" u="none" strike="noStrike" noProof="0"/>
                        <a:t>-0.1544</a:t>
                      </a:r>
                    </a:p>
                  </a:txBody>
                  <a:tcPr/>
                </a:tc>
                <a:tc>
                  <a:txBody>
                    <a:bodyPr/>
                    <a:lstStyle/>
                    <a:p>
                      <a:pPr lvl="0" algn="l">
                        <a:lnSpc>
                          <a:spcPct val="100000"/>
                        </a:lnSpc>
                        <a:spcBef>
                          <a:spcPts val="0"/>
                        </a:spcBef>
                        <a:spcAft>
                          <a:spcPts val="0"/>
                        </a:spcAft>
                        <a:buNone/>
                      </a:pPr>
                      <a:r>
                        <a:rPr lang="en-US" sz="700" b="0" i="0" u="none" strike="noStrike" noProof="0"/>
                        <a:t>26.2365</a:t>
                      </a:r>
                    </a:p>
                  </a:txBody>
                  <a:tcPr/>
                </a:tc>
                <a:tc>
                  <a:txBody>
                    <a:bodyPr/>
                    <a:lstStyle/>
                    <a:p>
                      <a:pPr lvl="0">
                        <a:buNone/>
                      </a:pPr>
                      <a:r>
                        <a:rPr lang="en-US" sz="700" b="0" i="0" u="none" strike="noStrike" noProof="0"/>
                        <a:t>-0.0579</a:t>
                      </a:r>
                      <a:endParaRPr lang="es-ES" sz="1100"/>
                    </a:p>
                  </a:txBody>
                  <a:tcPr/>
                </a:tc>
                <a:extLst>
                  <a:ext uri="{0D108BD9-81ED-4DB2-BD59-A6C34878D82A}">
                    <a16:rowId xmlns:a16="http://schemas.microsoft.com/office/drawing/2014/main" val="3834563630"/>
                  </a:ext>
                </a:extLst>
              </a:tr>
              <a:tr h="223630">
                <a:tc rowSpan="4">
                  <a:txBody>
                    <a:bodyPr/>
                    <a:lstStyle/>
                    <a:p>
                      <a:pPr lvl="0">
                        <a:buNone/>
                      </a:pPr>
                      <a:r>
                        <a:rPr lang="en-US" sz="900" b="0" i="0" u="none" strike="noStrike" noProof="0"/>
                        <a:t>Caribbean Region</a:t>
                      </a:r>
                      <a:endParaRPr lang="es-ES" sz="1100"/>
                    </a:p>
                  </a:txBody>
                  <a:tcPr anchor="ctr"/>
                </a:tc>
                <a:tc>
                  <a:txBody>
                    <a:bodyPr/>
                    <a:lstStyle/>
                    <a:p>
                      <a:pPr lvl="0">
                        <a:buNone/>
                      </a:pPr>
                      <a:r>
                        <a:rPr lang="en-US" sz="900" b="1" i="0" u="none" strike="noStrike" noProof="0">
                          <a:latin typeface="Arial"/>
                        </a:rPr>
                        <a:t>Santa Marta</a:t>
                      </a:r>
                      <a:endParaRPr lang="es-ES" sz="900" b="1"/>
                    </a:p>
                  </a:txBody>
                  <a:tcPr/>
                </a:tc>
                <a:tc>
                  <a:txBody>
                    <a:bodyPr/>
                    <a:lstStyle/>
                    <a:p>
                      <a:pPr lvl="0" algn="l">
                        <a:lnSpc>
                          <a:spcPct val="100000"/>
                        </a:lnSpc>
                        <a:spcBef>
                          <a:spcPts val="0"/>
                        </a:spcBef>
                        <a:spcAft>
                          <a:spcPts val="0"/>
                        </a:spcAft>
                        <a:buNone/>
                      </a:pPr>
                      <a:r>
                        <a:rPr lang="en-US" sz="700" b="0" i="0" u="none" strike="noStrike" noProof="0"/>
                        <a:t>-0.1662</a:t>
                      </a:r>
                      <a:endParaRPr lang="es-ES" sz="1100"/>
                    </a:p>
                  </a:txBody>
                  <a:tcPr/>
                </a:tc>
                <a:tc>
                  <a:txBody>
                    <a:bodyPr/>
                    <a:lstStyle/>
                    <a:p>
                      <a:pPr lvl="0" algn="l">
                        <a:lnSpc>
                          <a:spcPct val="100000"/>
                        </a:lnSpc>
                        <a:spcBef>
                          <a:spcPts val="0"/>
                        </a:spcBef>
                        <a:spcAft>
                          <a:spcPts val="0"/>
                        </a:spcAft>
                        <a:buNone/>
                      </a:pPr>
                      <a:r>
                        <a:rPr lang="en-US" sz="700" b="0" i="0" u="none" strike="noStrike" noProof="0">
                          <a:latin typeface="Arial"/>
                        </a:rPr>
                        <a:t>26.4170</a:t>
                      </a:r>
                      <a:endParaRPr lang="es-ES" sz="1100"/>
                    </a:p>
                  </a:txBody>
                  <a:tcPr/>
                </a:tc>
                <a:tc>
                  <a:txBody>
                    <a:bodyPr/>
                    <a:lstStyle/>
                    <a:p>
                      <a:pPr lvl="0" algn="l">
                        <a:lnSpc>
                          <a:spcPct val="100000"/>
                        </a:lnSpc>
                        <a:spcBef>
                          <a:spcPts val="0"/>
                        </a:spcBef>
                        <a:spcAft>
                          <a:spcPts val="0"/>
                        </a:spcAft>
                        <a:buNone/>
                      </a:pPr>
                      <a:r>
                        <a:rPr lang="en-US" sz="700" b="0" i="0" u="none" strike="noStrike" noProof="0"/>
                        <a:t>0.0449</a:t>
                      </a:r>
                    </a:p>
                  </a:txBody>
                  <a:tcPr/>
                </a:tc>
                <a:tc>
                  <a:txBody>
                    <a:bodyPr/>
                    <a:lstStyle/>
                    <a:p>
                      <a:pPr lvl="0" algn="l">
                        <a:lnSpc>
                          <a:spcPct val="100000"/>
                        </a:lnSpc>
                        <a:spcBef>
                          <a:spcPts val="0"/>
                        </a:spcBef>
                        <a:spcAft>
                          <a:spcPts val="0"/>
                        </a:spcAft>
                        <a:buNone/>
                      </a:pPr>
                      <a:r>
                        <a:rPr lang="en-US" sz="700" b="0" i="0" u="none" strike="noStrike" noProof="0"/>
                        <a:t>-0.1635</a:t>
                      </a:r>
                    </a:p>
                  </a:txBody>
                  <a:tcPr/>
                </a:tc>
                <a:tc>
                  <a:txBody>
                    <a:bodyPr/>
                    <a:lstStyle/>
                    <a:p>
                      <a:pPr lvl="0">
                        <a:buNone/>
                      </a:pPr>
                      <a:r>
                        <a:rPr lang="en-US" sz="700" b="0" i="0" u="none" strike="noStrike" noProof="0">
                          <a:latin typeface="Arial"/>
                        </a:rPr>
                        <a:t>26.4979</a:t>
                      </a:r>
                      <a:endParaRPr lang="es-ES" sz="1100"/>
                    </a:p>
                  </a:txBody>
                  <a:tcPr/>
                </a:tc>
                <a:tc>
                  <a:txBody>
                    <a:bodyPr/>
                    <a:lstStyle/>
                    <a:p>
                      <a:pPr lvl="0">
                        <a:buNone/>
                      </a:pPr>
                      <a:r>
                        <a:rPr lang="en-US" sz="700" b="0" i="0" u="none" strike="noStrike" noProof="0"/>
                        <a:t>0.0464</a:t>
                      </a:r>
                      <a:endParaRPr lang="es-ES" sz="1100"/>
                    </a:p>
                  </a:txBody>
                  <a:tcPr/>
                </a:tc>
                <a:extLst>
                  <a:ext uri="{0D108BD9-81ED-4DB2-BD59-A6C34878D82A}">
                    <a16:rowId xmlns:a16="http://schemas.microsoft.com/office/drawing/2014/main" val="3875298732"/>
                  </a:ext>
                </a:extLst>
              </a:tr>
              <a:tr h="163146">
                <a:tc vMerge="1">
                  <a:txBody>
                    <a:bodyPr/>
                    <a:lstStyle/>
                    <a:p>
                      <a:endParaRPr lang="es-ES"/>
                    </a:p>
                  </a:txBody>
                  <a:tcPr/>
                </a:tc>
                <a:tc>
                  <a:txBody>
                    <a:bodyPr/>
                    <a:lstStyle/>
                    <a:p>
                      <a:pPr lvl="0">
                        <a:buNone/>
                      </a:pPr>
                      <a:r>
                        <a:rPr lang="en-US" sz="900" b="1" i="0" u="none" strike="noStrike" noProof="0" err="1">
                          <a:latin typeface="Arial"/>
                        </a:rPr>
                        <a:t>Riohacha</a:t>
                      </a:r>
                      <a:endParaRPr lang="es-ES" sz="900" b="1" err="1"/>
                    </a:p>
                  </a:txBody>
                  <a:tcPr/>
                </a:tc>
                <a:tc>
                  <a:txBody>
                    <a:bodyPr/>
                    <a:lstStyle/>
                    <a:p>
                      <a:pPr lvl="0" algn="l">
                        <a:lnSpc>
                          <a:spcPct val="100000"/>
                        </a:lnSpc>
                        <a:spcBef>
                          <a:spcPts val="0"/>
                        </a:spcBef>
                        <a:spcAft>
                          <a:spcPts val="0"/>
                        </a:spcAft>
                        <a:buNone/>
                      </a:pPr>
                      <a:r>
                        <a:rPr lang="en-US" sz="700" b="0" i="0" u="none" strike="noStrike" noProof="0"/>
                        <a:t>-0.1111</a:t>
                      </a:r>
                      <a:endParaRPr lang="es-ES" sz="1100"/>
                    </a:p>
                  </a:txBody>
                  <a:tcPr/>
                </a:tc>
                <a:tc>
                  <a:txBody>
                    <a:bodyPr/>
                    <a:lstStyle/>
                    <a:p>
                      <a:pPr lvl="0" algn="l">
                        <a:lnSpc>
                          <a:spcPct val="100000"/>
                        </a:lnSpc>
                        <a:spcBef>
                          <a:spcPts val="0"/>
                        </a:spcBef>
                        <a:spcAft>
                          <a:spcPts val="0"/>
                        </a:spcAft>
                        <a:buNone/>
                      </a:pPr>
                      <a:r>
                        <a:rPr lang="en-US" sz="700" b="0" i="0" u="none" strike="noStrike" noProof="0"/>
                        <a:t>25.3923</a:t>
                      </a:r>
                      <a:endParaRPr lang="es-ES" sz="1100"/>
                    </a:p>
                  </a:txBody>
                  <a:tcPr/>
                </a:tc>
                <a:tc>
                  <a:txBody>
                    <a:bodyPr/>
                    <a:lstStyle/>
                    <a:p>
                      <a:pPr lvl="0">
                        <a:buNone/>
                      </a:pPr>
                      <a:r>
                        <a:rPr lang="en-US" sz="700" b="0" i="0" u="none" strike="noStrike" noProof="0"/>
                        <a:t>0.2057</a:t>
                      </a:r>
                      <a:endParaRPr lang="es-ES" sz="1100"/>
                    </a:p>
                  </a:txBody>
                  <a:tcPr/>
                </a:tc>
                <a:tc>
                  <a:txBody>
                    <a:bodyPr/>
                    <a:lstStyle/>
                    <a:p>
                      <a:pPr lvl="0" algn="l">
                        <a:lnSpc>
                          <a:spcPct val="100000"/>
                        </a:lnSpc>
                        <a:spcBef>
                          <a:spcPts val="0"/>
                        </a:spcBef>
                        <a:spcAft>
                          <a:spcPts val="0"/>
                        </a:spcAft>
                        <a:buNone/>
                      </a:pPr>
                      <a:r>
                        <a:rPr lang="en-US" sz="700" b="0" i="0" u="none" strike="noStrike" noProof="0">
                          <a:latin typeface="Arial"/>
                        </a:rPr>
                        <a:t>-0.1129</a:t>
                      </a:r>
                      <a:endParaRPr lang="es-ES" sz="1100"/>
                    </a:p>
                  </a:txBody>
                  <a:tcPr/>
                </a:tc>
                <a:tc>
                  <a:txBody>
                    <a:bodyPr/>
                    <a:lstStyle/>
                    <a:p>
                      <a:pPr lvl="0">
                        <a:buNone/>
                      </a:pPr>
                      <a:r>
                        <a:rPr lang="en-US" sz="700" b="0" i="0" u="none" strike="noStrike" noProof="0"/>
                        <a:t>25.3165</a:t>
                      </a:r>
                      <a:endParaRPr lang="es-ES" sz="1100"/>
                    </a:p>
                  </a:txBody>
                  <a:tcPr/>
                </a:tc>
                <a:tc>
                  <a:txBody>
                    <a:bodyPr/>
                    <a:lstStyle/>
                    <a:p>
                      <a:pPr lvl="0">
                        <a:buNone/>
                      </a:pPr>
                      <a:r>
                        <a:rPr lang="en-US" sz="700" b="0" i="0" u="none" strike="noStrike" noProof="0"/>
                        <a:t>0.2381</a:t>
                      </a:r>
                      <a:endParaRPr lang="es-ES" sz="1100"/>
                    </a:p>
                  </a:txBody>
                  <a:tcPr/>
                </a:tc>
                <a:extLst>
                  <a:ext uri="{0D108BD9-81ED-4DB2-BD59-A6C34878D82A}">
                    <a16:rowId xmlns:a16="http://schemas.microsoft.com/office/drawing/2014/main" val="3680214989"/>
                  </a:ext>
                </a:extLst>
              </a:tr>
              <a:tr h="163146">
                <a:tc vMerge="1">
                  <a:txBody>
                    <a:bodyPr/>
                    <a:lstStyle/>
                    <a:p>
                      <a:endParaRPr lang="es-ES"/>
                    </a:p>
                  </a:txBody>
                  <a:tcPr/>
                </a:tc>
                <a:tc>
                  <a:txBody>
                    <a:bodyPr/>
                    <a:lstStyle/>
                    <a:p>
                      <a:pPr lvl="0">
                        <a:buNone/>
                      </a:pPr>
                      <a:r>
                        <a:rPr lang="en-US" sz="900" b="1" i="0" u="none" strike="noStrike" noProof="0">
                          <a:latin typeface="Arial"/>
                        </a:rPr>
                        <a:t>Cartagena</a:t>
                      </a:r>
                      <a:endParaRPr lang="es-ES" sz="900" b="1"/>
                    </a:p>
                  </a:txBody>
                  <a:tcPr/>
                </a:tc>
                <a:tc>
                  <a:txBody>
                    <a:bodyPr/>
                    <a:lstStyle/>
                    <a:p>
                      <a:pPr lvl="0">
                        <a:buNone/>
                      </a:pPr>
                      <a:r>
                        <a:rPr lang="en-US" sz="700" b="0" i="0" u="none" strike="noStrike" noProof="0"/>
                        <a:t>-0.0712</a:t>
                      </a:r>
                      <a:endParaRPr lang="es-ES" sz="1100"/>
                    </a:p>
                  </a:txBody>
                  <a:tcPr/>
                </a:tc>
                <a:tc>
                  <a:txBody>
                    <a:bodyPr/>
                    <a:lstStyle/>
                    <a:p>
                      <a:pPr lvl="0">
                        <a:buNone/>
                      </a:pPr>
                      <a:r>
                        <a:rPr lang="en-US" sz="700" b="0" i="0" u="none" strike="noStrike" noProof="0"/>
                        <a:t>20.8515</a:t>
                      </a:r>
                      <a:endParaRPr lang="es-ES" sz="1100"/>
                    </a:p>
                  </a:txBody>
                  <a:tcPr/>
                </a:tc>
                <a:tc>
                  <a:txBody>
                    <a:bodyPr/>
                    <a:lstStyle/>
                    <a:p>
                      <a:pPr lvl="0">
                        <a:buNone/>
                      </a:pPr>
                      <a:r>
                        <a:rPr lang="en-US" sz="700" b="0" i="0" u="none" strike="noStrike" noProof="0"/>
                        <a:t>0.5438</a:t>
                      </a:r>
                      <a:endParaRPr lang="es-ES" sz="1100"/>
                    </a:p>
                  </a:txBody>
                  <a:tcPr/>
                </a:tc>
                <a:tc>
                  <a:txBody>
                    <a:bodyPr/>
                    <a:lstStyle/>
                    <a:p>
                      <a:pPr lvl="0" algn="l">
                        <a:lnSpc>
                          <a:spcPct val="100000"/>
                        </a:lnSpc>
                        <a:spcBef>
                          <a:spcPts val="0"/>
                        </a:spcBef>
                        <a:spcAft>
                          <a:spcPts val="0"/>
                        </a:spcAft>
                        <a:buNone/>
                      </a:pPr>
                      <a:r>
                        <a:rPr lang="en-US" sz="700" b="0" i="0" u="none" strike="noStrike" noProof="0"/>
                        <a:t>-0.0713</a:t>
                      </a:r>
                      <a:endParaRPr lang="es-ES" sz="1100"/>
                    </a:p>
                  </a:txBody>
                  <a:tcPr/>
                </a:tc>
                <a:tc>
                  <a:txBody>
                    <a:bodyPr/>
                    <a:lstStyle/>
                    <a:p>
                      <a:pPr lvl="0" algn="l">
                        <a:lnSpc>
                          <a:spcPct val="100000"/>
                        </a:lnSpc>
                        <a:spcBef>
                          <a:spcPts val="0"/>
                        </a:spcBef>
                        <a:spcAft>
                          <a:spcPts val="0"/>
                        </a:spcAft>
                        <a:buNone/>
                      </a:pPr>
                      <a:r>
                        <a:rPr lang="en-US" sz="700" b="0" i="0" u="none" strike="noStrike" noProof="0"/>
                        <a:t>20.8145</a:t>
                      </a:r>
                      <a:endParaRPr lang="es-ES" sz="1100"/>
                    </a:p>
                  </a:txBody>
                  <a:tcPr/>
                </a:tc>
                <a:tc>
                  <a:txBody>
                    <a:bodyPr/>
                    <a:lstStyle/>
                    <a:p>
                      <a:pPr lvl="0">
                        <a:buNone/>
                      </a:pPr>
                      <a:r>
                        <a:rPr lang="en-US" sz="700" b="0" i="0" u="none" strike="noStrike" noProof="0"/>
                        <a:t>0.5703</a:t>
                      </a:r>
                      <a:endParaRPr lang="es-ES" sz="1100"/>
                    </a:p>
                  </a:txBody>
                  <a:tcPr/>
                </a:tc>
                <a:extLst>
                  <a:ext uri="{0D108BD9-81ED-4DB2-BD59-A6C34878D82A}">
                    <a16:rowId xmlns:a16="http://schemas.microsoft.com/office/drawing/2014/main" val="428929952"/>
                  </a:ext>
                </a:extLst>
              </a:tr>
              <a:tr h="163146">
                <a:tc vMerge="1">
                  <a:txBody>
                    <a:bodyPr/>
                    <a:lstStyle/>
                    <a:p>
                      <a:endParaRPr lang="es-ES"/>
                    </a:p>
                  </a:txBody>
                  <a:tcPr/>
                </a:tc>
                <a:tc>
                  <a:txBody>
                    <a:bodyPr/>
                    <a:lstStyle/>
                    <a:p>
                      <a:pPr lvl="0">
                        <a:buNone/>
                      </a:pPr>
                      <a:r>
                        <a:rPr lang="en-US" sz="900" b="1" i="0" u="none" strike="noStrike" noProof="0">
                          <a:latin typeface="Arial"/>
                        </a:rPr>
                        <a:t>Barranquilla</a:t>
                      </a:r>
                      <a:endParaRPr lang="es-ES" sz="900" b="1"/>
                    </a:p>
                  </a:txBody>
                  <a:tcPr/>
                </a:tc>
                <a:tc>
                  <a:txBody>
                    <a:bodyPr/>
                    <a:lstStyle/>
                    <a:p>
                      <a:pPr lvl="0">
                        <a:buNone/>
                      </a:pPr>
                      <a:r>
                        <a:rPr lang="en-US" sz="700" b="0" i="0" u="none" strike="noStrike" noProof="0"/>
                        <a:t>-0.1329</a:t>
                      </a:r>
                      <a:endParaRPr lang="es-ES" sz="1100"/>
                    </a:p>
                  </a:txBody>
                  <a:tcPr/>
                </a:tc>
                <a:tc>
                  <a:txBody>
                    <a:bodyPr/>
                    <a:lstStyle/>
                    <a:p>
                      <a:pPr lvl="0">
                        <a:buNone/>
                      </a:pPr>
                      <a:r>
                        <a:rPr lang="en-US" sz="700" b="0" i="0" u="none" strike="noStrike" noProof="0"/>
                        <a:t>26.6146</a:t>
                      </a:r>
                      <a:endParaRPr lang="es-ES" sz="1100"/>
                    </a:p>
                  </a:txBody>
                  <a:tcPr/>
                </a:tc>
                <a:tc>
                  <a:txBody>
                    <a:bodyPr/>
                    <a:lstStyle/>
                    <a:p>
                      <a:pPr lvl="0">
                        <a:buNone/>
                      </a:pPr>
                      <a:r>
                        <a:rPr lang="en-US" sz="700" b="0" i="0" u="none" strike="noStrike" noProof="0"/>
                        <a:t>-0.0912</a:t>
                      </a:r>
                      <a:endParaRPr lang="es-ES" sz="1100"/>
                    </a:p>
                  </a:txBody>
                  <a:tcPr/>
                </a:tc>
                <a:tc>
                  <a:txBody>
                    <a:bodyPr/>
                    <a:lstStyle/>
                    <a:p>
                      <a:pPr lvl="0">
                        <a:buNone/>
                      </a:pPr>
                      <a:r>
                        <a:rPr lang="en-US" sz="700" b="0" i="0" u="none" strike="noStrike" noProof="0"/>
                        <a:t>-0.1298</a:t>
                      </a:r>
                      <a:endParaRPr lang="es-ES" sz="1100"/>
                    </a:p>
                  </a:txBody>
                  <a:tcPr/>
                </a:tc>
                <a:tc>
                  <a:txBody>
                    <a:bodyPr/>
                    <a:lstStyle/>
                    <a:p>
                      <a:pPr lvl="0">
                        <a:buNone/>
                      </a:pPr>
                      <a:r>
                        <a:rPr lang="en-US" sz="700" b="0" i="0" u="none" strike="noStrike" noProof="0"/>
                        <a:t>26.7009</a:t>
                      </a:r>
                      <a:endParaRPr lang="es-ES" sz="1100"/>
                    </a:p>
                  </a:txBody>
                  <a:tcPr/>
                </a:tc>
                <a:tc>
                  <a:txBody>
                    <a:bodyPr/>
                    <a:lstStyle/>
                    <a:p>
                      <a:pPr lvl="0" algn="l">
                        <a:lnSpc>
                          <a:spcPct val="100000"/>
                        </a:lnSpc>
                        <a:spcBef>
                          <a:spcPts val="0"/>
                        </a:spcBef>
                        <a:spcAft>
                          <a:spcPts val="0"/>
                        </a:spcAft>
                        <a:buNone/>
                      </a:pPr>
                      <a:r>
                        <a:rPr lang="en-US" sz="700" b="0" i="0" u="none" strike="noStrike" noProof="0"/>
                        <a:t>-0.0806</a:t>
                      </a:r>
                      <a:endParaRPr lang="es-ES" sz="1100"/>
                    </a:p>
                  </a:txBody>
                  <a:tcPr/>
                </a:tc>
                <a:extLst>
                  <a:ext uri="{0D108BD9-81ED-4DB2-BD59-A6C34878D82A}">
                    <a16:rowId xmlns:a16="http://schemas.microsoft.com/office/drawing/2014/main" val="1596714321"/>
                  </a:ext>
                </a:extLst>
              </a:tr>
              <a:tr h="163146">
                <a:tc rowSpan="2">
                  <a:txBody>
                    <a:bodyPr/>
                    <a:lstStyle/>
                    <a:p>
                      <a:pPr lvl="0">
                        <a:buNone/>
                      </a:pPr>
                      <a:r>
                        <a:rPr lang="en-US" sz="900" b="0" i="0" u="none" strike="noStrike" noProof="0">
                          <a:latin typeface="Arial"/>
                        </a:rPr>
                        <a:t>Pacific Region</a:t>
                      </a:r>
                      <a:endParaRPr lang="es-ES" sz="1100">
                        <a:latin typeface="Arial"/>
                      </a:endParaRPr>
                    </a:p>
                  </a:txBody>
                  <a:tcPr/>
                </a:tc>
                <a:tc>
                  <a:txBody>
                    <a:bodyPr/>
                    <a:lstStyle/>
                    <a:p>
                      <a:pPr lvl="0">
                        <a:buNone/>
                      </a:pPr>
                      <a:r>
                        <a:rPr lang="en-US" sz="900" b="1" i="0" u="none" strike="noStrike" noProof="0">
                          <a:latin typeface="Arial"/>
                        </a:rPr>
                        <a:t>Cali</a:t>
                      </a:r>
                      <a:endParaRPr lang="es-ES" sz="900" b="1"/>
                    </a:p>
                  </a:txBody>
                  <a:tcPr/>
                </a:tc>
                <a:tc>
                  <a:txBody>
                    <a:bodyPr/>
                    <a:lstStyle/>
                    <a:p>
                      <a:pPr lvl="0">
                        <a:buNone/>
                      </a:pPr>
                      <a:r>
                        <a:rPr lang="en-US" sz="700" b="0" i="0" u="none" strike="noStrike" noProof="0"/>
                        <a:t>-0.0642</a:t>
                      </a:r>
                      <a:endParaRPr lang="es-ES" sz="1100"/>
                    </a:p>
                  </a:txBody>
                  <a:tcPr/>
                </a:tc>
                <a:tc>
                  <a:txBody>
                    <a:bodyPr/>
                    <a:lstStyle/>
                    <a:p>
                      <a:pPr lvl="0">
                        <a:buNone/>
                      </a:pPr>
                      <a:r>
                        <a:rPr lang="en-US" sz="700" b="0" i="0" u="none" strike="noStrike" noProof="0"/>
                        <a:t>18.9651</a:t>
                      </a:r>
                      <a:endParaRPr lang="es-ES" sz="1100"/>
                    </a:p>
                  </a:txBody>
                  <a:tcPr/>
                </a:tc>
                <a:tc>
                  <a:txBody>
                    <a:bodyPr/>
                    <a:lstStyle/>
                    <a:p>
                      <a:pPr lvl="0" algn="l">
                        <a:lnSpc>
                          <a:spcPct val="100000"/>
                        </a:lnSpc>
                        <a:spcBef>
                          <a:spcPts val="0"/>
                        </a:spcBef>
                        <a:spcAft>
                          <a:spcPts val="0"/>
                        </a:spcAft>
                        <a:buNone/>
                      </a:pPr>
                      <a:r>
                        <a:rPr lang="en-US" sz="700" b="0" i="0" u="none" strike="noStrike" noProof="0"/>
                        <a:t>0.2491</a:t>
                      </a:r>
                      <a:endParaRPr lang="es-ES" sz="1100"/>
                    </a:p>
                  </a:txBody>
                  <a:tcPr/>
                </a:tc>
                <a:tc>
                  <a:txBody>
                    <a:bodyPr/>
                    <a:lstStyle/>
                    <a:p>
                      <a:pPr lvl="0" algn="l">
                        <a:lnSpc>
                          <a:spcPct val="100000"/>
                        </a:lnSpc>
                        <a:spcBef>
                          <a:spcPts val="0"/>
                        </a:spcBef>
                        <a:spcAft>
                          <a:spcPts val="0"/>
                        </a:spcAft>
                        <a:buNone/>
                      </a:pPr>
                      <a:r>
                        <a:rPr lang="en-US" sz="700" b="0" i="0" u="none" strike="noStrike" noProof="0"/>
                        <a:t>-0.0699</a:t>
                      </a:r>
                    </a:p>
                  </a:txBody>
                  <a:tcPr/>
                </a:tc>
                <a:tc>
                  <a:txBody>
                    <a:bodyPr/>
                    <a:lstStyle/>
                    <a:p>
                      <a:pPr lvl="0">
                        <a:buNone/>
                      </a:pPr>
                      <a:r>
                        <a:rPr lang="en-US" sz="700" b="0" i="0" u="none" strike="noStrike" noProof="0"/>
                        <a:t>18.8349</a:t>
                      </a:r>
                      <a:endParaRPr lang="es-ES" sz="1100"/>
                    </a:p>
                  </a:txBody>
                  <a:tcPr/>
                </a:tc>
                <a:tc>
                  <a:txBody>
                    <a:bodyPr/>
                    <a:lstStyle/>
                    <a:p>
                      <a:pPr lvl="0" algn="l">
                        <a:lnSpc>
                          <a:spcPct val="100000"/>
                        </a:lnSpc>
                        <a:spcBef>
                          <a:spcPts val="0"/>
                        </a:spcBef>
                        <a:spcAft>
                          <a:spcPts val="0"/>
                        </a:spcAft>
                        <a:buNone/>
                      </a:pPr>
                      <a:r>
                        <a:rPr lang="en-US" sz="700" b="0" i="0" u="none" strike="noStrike" noProof="0"/>
                        <a:t>0.2612</a:t>
                      </a:r>
                      <a:endParaRPr lang="es-ES" sz="1100"/>
                    </a:p>
                  </a:txBody>
                  <a:tcPr/>
                </a:tc>
                <a:extLst>
                  <a:ext uri="{0D108BD9-81ED-4DB2-BD59-A6C34878D82A}">
                    <a16:rowId xmlns:a16="http://schemas.microsoft.com/office/drawing/2014/main" val="742592913"/>
                  </a:ext>
                </a:extLst>
              </a:tr>
              <a:tr h="163146">
                <a:tc vMerge="1">
                  <a:txBody>
                    <a:bodyPr/>
                    <a:lstStyle/>
                    <a:p>
                      <a:endParaRPr lang="es-ES"/>
                    </a:p>
                  </a:txBody>
                  <a:tcPr/>
                </a:tc>
                <a:tc>
                  <a:txBody>
                    <a:bodyPr/>
                    <a:lstStyle/>
                    <a:p>
                      <a:pPr lvl="0">
                        <a:buNone/>
                      </a:pPr>
                      <a:r>
                        <a:rPr lang="en-US" sz="900" b="1" i="0" u="none" strike="noStrike" noProof="0" err="1"/>
                        <a:t>Quibdó</a:t>
                      </a:r>
                      <a:endParaRPr lang="es-ES" sz="900" b="1"/>
                    </a:p>
                  </a:txBody>
                  <a:tcPr/>
                </a:tc>
                <a:tc>
                  <a:txBody>
                    <a:bodyPr/>
                    <a:lstStyle/>
                    <a:p>
                      <a:pPr lvl="0">
                        <a:buNone/>
                      </a:pPr>
                      <a:r>
                        <a:rPr lang="en-US" sz="700" b="0" i="0" u="none" strike="noStrike" noProof="0"/>
                        <a:t>-0.1037</a:t>
                      </a:r>
                      <a:endParaRPr lang="es-ES" sz="1100"/>
                    </a:p>
                  </a:txBody>
                  <a:tcPr/>
                </a:tc>
                <a:tc>
                  <a:txBody>
                    <a:bodyPr/>
                    <a:lstStyle/>
                    <a:p>
                      <a:pPr lvl="0">
                        <a:buNone/>
                      </a:pPr>
                      <a:r>
                        <a:rPr lang="en-US" sz="700" b="0" i="0" u="none" strike="noStrike" noProof="0"/>
                        <a:t>19.4932</a:t>
                      </a:r>
                      <a:endParaRPr lang="es-ES" sz="1100"/>
                    </a:p>
                  </a:txBody>
                  <a:tcPr/>
                </a:tc>
                <a:tc>
                  <a:txBody>
                    <a:bodyPr/>
                    <a:lstStyle/>
                    <a:p>
                      <a:pPr lvl="0">
                        <a:buNone/>
                      </a:pPr>
                      <a:r>
                        <a:rPr lang="en-US" sz="700" b="0" i="0" u="none" strike="noStrike" noProof="0"/>
                        <a:t>0.2899</a:t>
                      </a:r>
                      <a:endParaRPr lang="es-ES" sz="1100"/>
                    </a:p>
                  </a:txBody>
                  <a:tcPr/>
                </a:tc>
                <a:tc>
                  <a:txBody>
                    <a:bodyPr/>
                    <a:lstStyle/>
                    <a:p>
                      <a:pPr lvl="0" algn="l">
                        <a:lnSpc>
                          <a:spcPct val="100000"/>
                        </a:lnSpc>
                        <a:spcBef>
                          <a:spcPts val="0"/>
                        </a:spcBef>
                        <a:spcAft>
                          <a:spcPts val="0"/>
                        </a:spcAft>
                        <a:buNone/>
                      </a:pPr>
                      <a:r>
                        <a:rPr lang="en-US" sz="700" b="0" i="0" u="none" strike="noStrike" noProof="0"/>
                        <a:t>-0.1023</a:t>
                      </a:r>
                      <a:endParaRPr lang="es-ES" sz="1100"/>
                    </a:p>
                  </a:txBody>
                  <a:tcPr/>
                </a:tc>
                <a:tc>
                  <a:txBody>
                    <a:bodyPr/>
                    <a:lstStyle/>
                    <a:p>
                      <a:pPr lvl="0">
                        <a:buNone/>
                      </a:pPr>
                      <a:r>
                        <a:rPr lang="en-US" sz="700" b="0" i="0" u="none" strike="noStrike" noProof="0"/>
                        <a:t>19.5890</a:t>
                      </a:r>
                      <a:endParaRPr lang="es-ES" sz="1100"/>
                    </a:p>
                  </a:txBody>
                  <a:tcPr/>
                </a:tc>
                <a:tc>
                  <a:txBody>
                    <a:bodyPr/>
                    <a:lstStyle/>
                    <a:p>
                      <a:pPr lvl="0">
                        <a:buNone/>
                      </a:pPr>
                      <a:r>
                        <a:rPr lang="en-US" sz="700" b="0" i="0" u="none" strike="noStrike" noProof="0"/>
                        <a:t>0.2416</a:t>
                      </a:r>
                      <a:endParaRPr lang="es-ES" sz="1100"/>
                    </a:p>
                  </a:txBody>
                  <a:tcPr/>
                </a:tc>
                <a:extLst>
                  <a:ext uri="{0D108BD9-81ED-4DB2-BD59-A6C34878D82A}">
                    <a16:rowId xmlns:a16="http://schemas.microsoft.com/office/drawing/2014/main" val="827708343"/>
                  </a:ext>
                </a:extLst>
              </a:tr>
              <a:tr h="163146">
                <a:tc rowSpan="2">
                  <a:txBody>
                    <a:bodyPr/>
                    <a:lstStyle/>
                    <a:p>
                      <a:pPr lvl="0">
                        <a:buNone/>
                      </a:pPr>
                      <a:r>
                        <a:rPr lang="en-US" sz="900" b="0" i="0" u="none" strike="noStrike" noProof="0"/>
                        <a:t>Andean Region</a:t>
                      </a:r>
                      <a:endParaRPr lang="es-ES" sz="1100"/>
                    </a:p>
                  </a:txBody>
                  <a:tcPr/>
                </a:tc>
                <a:tc>
                  <a:txBody>
                    <a:bodyPr/>
                    <a:lstStyle/>
                    <a:p>
                      <a:pPr lvl="0">
                        <a:buNone/>
                      </a:pPr>
                      <a:r>
                        <a:rPr lang="en-US" sz="900" b="1" i="0" u="none" strike="noStrike" noProof="0">
                          <a:latin typeface="Arial"/>
                        </a:rPr>
                        <a:t>Medellín</a:t>
                      </a:r>
                      <a:endParaRPr lang="es-ES" sz="900" b="1"/>
                    </a:p>
                  </a:txBody>
                  <a:tcPr/>
                </a:tc>
                <a:tc>
                  <a:txBody>
                    <a:bodyPr/>
                    <a:lstStyle/>
                    <a:p>
                      <a:pPr lvl="0">
                        <a:buNone/>
                      </a:pPr>
                      <a:r>
                        <a:rPr lang="en-US" sz="700" b="0" i="0" u="none" strike="noStrike" noProof="0"/>
                        <a:t>-0.1249</a:t>
                      </a:r>
                      <a:endParaRPr lang="es-ES" sz="1100"/>
                    </a:p>
                  </a:txBody>
                  <a:tcPr/>
                </a:tc>
                <a:tc>
                  <a:txBody>
                    <a:bodyPr/>
                    <a:lstStyle/>
                    <a:p>
                      <a:pPr lvl="0">
                        <a:buNone/>
                      </a:pPr>
                      <a:r>
                        <a:rPr lang="en-US" sz="700" b="0" i="0" u="none" strike="noStrike" noProof="0"/>
                        <a:t>18.4872</a:t>
                      </a:r>
                      <a:endParaRPr lang="es-ES" sz="1100"/>
                    </a:p>
                  </a:txBody>
                  <a:tcPr/>
                </a:tc>
                <a:tc>
                  <a:txBody>
                    <a:bodyPr/>
                    <a:lstStyle/>
                    <a:p>
                      <a:pPr lvl="0" algn="l">
                        <a:lnSpc>
                          <a:spcPct val="100000"/>
                        </a:lnSpc>
                        <a:spcBef>
                          <a:spcPts val="0"/>
                        </a:spcBef>
                        <a:spcAft>
                          <a:spcPts val="0"/>
                        </a:spcAft>
                        <a:buNone/>
                      </a:pPr>
                      <a:r>
                        <a:rPr lang="en-US" sz="700" b="0" i="0" u="none" strike="noStrike" noProof="0">
                          <a:latin typeface="Arial"/>
                        </a:rPr>
                        <a:t>0.0893</a:t>
                      </a:r>
                      <a:endParaRPr lang="es-ES" sz="1100"/>
                    </a:p>
                  </a:txBody>
                  <a:tcPr/>
                </a:tc>
                <a:tc>
                  <a:txBody>
                    <a:bodyPr/>
                    <a:lstStyle/>
                    <a:p>
                      <a:pPr lvl="0" algn="l">
                        <a:lnSpc>
                          <a:spcPct val="100000"/>
                        </a:lnSpc>
                        <a:spcBef>
                          <a:spcPts val="0"/>
                        </a:spcBef>
                        <a:spcAft>
                          <a:spcPts val="0"/>
                        </a:spcAft>
                        <a:buNone/>
                      </a:pPr>
                      <a:r>
                        <a:rPr lang="en-US" sz="700" b="0" i="0" u="none" strike="noStrike" noProof="0"/>
                        <a:t>-0.1229</a:t>
                      </a:r>
                    </a:p>
                  </a:txBody>
                  <a:tcPr/>
                </a:tc>
                <a:tc>
                  <a:txBody>
                    <a:bodyPr/>
                    <a:lstStyle/>
                    <a:p>
                      <a:pPr lvl="0">
                        <a:buNone/>
                      </a:pPr>
                      <a:r>
                        <a:rPr lang="en-US" sz="700" b="0" i="0" u="none" strike="noStrike" noProof="0"/>
                        <a:t>18.4965</a:t>
                      </a:r>
                      <a:endParaRPr lang="es-ES" sz="1100"/>
                    </a:p>
                  </a:txBody>
                  <a:tcPr/>
                </a:tc>
                <a:tc>
                  <a:txBody>
                    <a:bodyPr/>
                    <a:lstStyle/>
                    <a:p>
                      <a:pPr lvl="0" algn="l">
                        <a:lnSpc>
                          <a:spcPct val="100000"/>
                        </a:lnSpc>
                        <a:spcBef>
                          <a:spcPts val="0"/>
                        </a:spcBef>
                        <a:spcAft>
                          <a:spcPts val="0"/>
                        </a:spcAft>
                        <a:buNone/>
                      </a:pPr>
                      <a:r>
                        <a:rPr lang="en-US" sz="700" b="0" i="0" u="none" strike="noStrike" noProof="0">
                          <a:latin typeface="Arial"/>
                        </a:rPr>
                        <a:t>0.1029</a:t>
                      </a:r>
                      <a:endParaRPr lang="es-ES" sz="1100"/>
                    </a:p>
                  </a:txBody>
                  <a:tcPr/>
                </a:tc>
                <a:extLst>
                  <a:ext uri="{0D108BD9-81ED-4DB2-BD59-A6C34878D82A}">
                    <a16:rowId xmlns:a16="http://schemas.microsoft.com/office/drawing/2014/main" val="4204088201"/>
                  </a:ext>
                </a:extLst>
              </a:tr>
              <a:tr h="163146">
                <a:tc vMerge="1">
                  <a:txBody>
                    <a:bodyPr/>
                    <a:lstStyle/>
                    <a:p>
                      <a:endParaRPr lang="es-ES"/>
                    </a:p>
                  </a:txBody>
                  <a:tcPr/>
                </a:tc>
                <a:tc>
                  <a:txBody>
                    <a:bodyPr/>
                    <a:lstStyle/>
                    <a:p>
                      <a:pPr lvl="0">
                        <a:buNone/>
                      </a:pPr>
                      <a:r>
                        <a:rPr lang="en-US" sz="900" b="1" i="0" u="none" strike="noStrike" noProof="0">
                          <a:latin typeface="Arial"/>
                        </a:rPr>
                        <a:t>Bogota</a:t>
                      </a:r>
                      <a:endParaRPr lang="es-ES" sz="900" b="1"/>
                    </a:p>
                  </a:txBody>
                  <a:tcPr/>
                </a:tc>
                <a:tc>
                  <a:txBody>
                    <a:bodyPr/>
                    <a:lstStyle/>
                    <a:p>
                      <a:pPr lvl="0" algn="l">
                        <a:lnSpc>
                          <a:spcPct val="100000"/>
                        </a:lnSpc>
                        <a:spcBef>
                          <a:spcPts val="0"/>
                        </a:spcBef>
                        <a:spcAft>
                          <a:spcPts val="0"/>
                        </a:spcAft>
                        <a:buNone/>
                      </a:pPr>
                      <a:r>
                        <a:rPr lang="en-US" sz="700" b="0" i="0" u="none" strike="noStrike" noProof="0"/>
                        <a:t>-0.1033</a:t>
                      </a:r>
                      <a:endParaRPr lang="es-ES" sz="1100"/>
                    </a:p>
                  </a:txBody>
                  <a:tcPr/>
                </a:tc>
                <a:tc>
                  <a:txBody>
                    <a:bodyPr/>
                    <a:lstStyle/>
                    <a:p>
                      <a:pPr lvl="0" algn="l">
                        <a:lnSpc>
                          <a:spcPct val="100000"/>
                        </a:lnSpc>
                        <a:spcBef>
                          <a:spcPts val="0"/>
                        </a:spcBef>
                        <a:spcAft>
                          <a:spcPts val="0"/>
                        </a:spcAft>
                        <a:buNone/>
                      </a:pPr>
                      <a:r>
                        <a:rPr lang="en-US" sz="700" b="0" i="0" u="none" strike="noStrike" noProof="0"/>
                        <a:t>13.4930</a:t>
                      </a:r>
                      <a:endParaRPr lang="es-ES" sz="1100"/>
                    </a:p>
                  </a:txBody>
                  <a:tcPr/>
                </a:tc>
                <a:tc>
                  <a:txBody>
                    <a:bodyPr/>
                    <a:lstStyle/>
                    <a:p>
                      <a:pPr lvl="0" algn="l">
                        <a:lnSpc>
                          <a:spcPct val="100000"/>
                        </a:lnSpc>
                        <a:spcBef>
                          <a:spcPts val="0"/>
                        </a:spcBef>
                        <a:spcAft>
                          <a:spcPts val="0"/>
                        </a:spcAft>
                        <a:buNone/>
                      </a:pPr>
                      <a:r>
                        <a:rPr lang="en-US" sz="700" b="0" i="0" u="none" strike="noStrike" noProof="0" dirty="0"/>
                        <a:t>0.0945</a:t>
                      </a:r>
                      <a:endParaRPr lang="es-ES" sz="1100" dirty="0"/>
                    </a:p>
                  </a:txBody>
                  <a:tcPr/>
                </a:tc>
                <a:tc>
                  <a:txBody>
                    <a:bodyPr/>
                    <a:lstStyle/>
                    <a:p>
                      <a:pPr lvl="0" algn="l">
                        <a:lnSpc>
                          <a:spcPct val="100000"/>
                        </a:lnSpc>
                        <a:spcBef>
                          <a:spcPts val="0"/>
                        </a:spcBef>
                        <a:spcAft>
                          <a:spcPts val="0"/>
                        </a:spcAft>
                        <a:buNone/>
                      </a:pPr>
                      <a:r>
                        <a:rPr lang="en-US" sz="700" b="0" i="0" u="none" strike="noStrike" noProof="0"/>
                        <a:t>-0.1019</a:t>
                      </a:r>
                      <a:endParaRPr lang="es-ES" sz="1100"/>
                    </a:p>
                  </a:txBody>
                  <a:tcPr/>
                </a:tc>
                <a:tc>
                  <a:txBody>
                    <a:bodyPr/>
                    <a:lstStyle/>
                    <a:p>
                      <a:pPr lvl="0">
                        <a:buNone/>
                      </a:pPr>
                      <a:r>
                        <a:rPr lang="en-US" sz="700" b="0" i="0" u="none" strike="noStrike" noProof="0"/>
                        <a:t>13.5523</a:t>
                      </a:r>
                      <a:endParaRPr lang="es-ES" sz="1100"/>
                    </a:p>
                  </a:txBody>
                  <a:tcPr/>
                </a:tc>
                <a:tc>
                  <a:txBody>
                    <a:bodyPr/>
                    <a:lstStyle/>
                    <a:p>
                      <a:pPr lvl="0">
                        <a:buNone/>
                      </a:pPr>
                      <a:r>
                        <a:rPr lang="en-US" sz="700" b="0" i="0" u="none" strike="noStrike" noProof="0" dirty="0"/>
                        <a:t>0.0738</a:t>
                      </a:r>
                      <a:endParaRPr lang="es-ES" sz="1100" dirty="0"/>
                    </a:p>
                  </a:txBody>
                  <a:tcPr/>
                </a:tc>
                <a:extLst>
                  <a:ext uri="{0D108BD9-81ED-4DB2-BD59-A6C34878D82A}">
                    <a16:rowId xmlns:a16="http://schemas.microsoft.com/office/drawing/2014/main" val="1050047013"/>
                  </a:ext>
                </a:extLst>
              </a:tr>
            </a:tbl>
          </a:graphicData>
        </a:graphic>
      </p:graphicFrame>
      <p:graphicFrame>
        <p:nvGraphicFramePr>
          <p:cNvPr id="5" name="Tabla 4">
            <a:extLst>
              <a:ext uri="{FF2B5EF4-FFF2-40B4-BE49-F238E27FC236}">
                <a16:creationId xmlns:a16="http://schemas.microsoft.com/office/drawing/2014/main" id="{56B5B470-032F-41AF-913B-48EE6D97659C}"/>
              </a:ext>
            </a:extLst>
          </p:cNvPr>
          <p:cNvGraphicFramePr>
            <a:graphicFrameLocks noGrp="1"/>
          </p:cNvGraphicFramePr>
          <p:nvPr>
            <p:extLst>
              <p:ext uri="{D42A27DB-BD31-4B8C-83A1-F6EECF244321}">
                <p14:modId xmlns:p14="http://schemas.microsoft.com/office/powerpoint/2010/main" val="4194502113"/>
              </p:ext>
            </p:extLst>
          </p:nvPr>
        </p:nvGraphicFramePr>
        <p:xfrm>
          <a:off x="474453" y="2598707"/>
          <a:ext cx="7482984" cy="2589806"/>
        </p:xfrm>
        <a:graphic>
          <a:graphicData uri="http://schemas.openxmlformats.org/drawingml/2006/table">
            <a:tbl>
              <a:tblPr firstRow="1" bandRow="1">
                <a:tableStyleId>{5C22544A-7EE6-4342-B048-85BDC9FD1C3A}</a:tableStyleId>
              </a:tblPr>
              <a:tblGrid>
                <a:gridCol w="1576916">
                  <a:extLst>
                    <a:ext uri="{9D8B030D-6E8A-4147-A177-3AD203B41FA5}">
                      <a16:colId xmlns:a16="http://schemas.microsoft.com/office/drawing/2014/main" val="2178014525"/>
                    </a:ext>
                  </a:extLst>
                </a:gridCol>
                <a:gridCol w="1259039">
                  <a:extLst>
                    <a:ext uri="{9D8B030D-6E8A-4147-A177-3AD203B41FA5}">
                      <a16:colId xmlns:a16="http://schemas.microsoft.com/office/drawing/2014/main" val="418794876"/>
                    </a:ext>
                  </a:extLst>
                </a:gridCol>
                <a:gridCol w="821497">
                  <a:extLst>
                    <a:ext uri="{9D8B030D-6E8A-4147-A177-3AD203B41FA5}">
                      <a16:colId xmlns:a16="http://schemas.microsoft.com/office/drawing/2014/main" val="1072335799"/>
                    </a:ext>
                  </a:extLst>
                </a:gridCol>
                <a:gridCol w="809959">
                  <a:extLst>
                    <a:ext uri="{9D8B030D-6E8A-4147-A177-3AD203B41FA5}">
                      <a16:colId xmlns:a16="http://schemas.microsoft.com/office/drawing/2014/main" val="3734376450"/>
                    </a:ext>
                  </a:extLst>
                </a:gridCol>
                <a:gridCol w="578527">
                  <a:extLst>
                    <a:ext uri="{9D8B030D-6E8A-4147-A177-3AD203B41FA5}">
                      <a16:colId xmlns:a16="http://schemas.microsoft.com/office/drawing/2014/main" val="2387283913"/>
                    </a:ext>
                  </a:extLst>
                </a:gridCol>
                <a:gridCol w="895973">
                  <a:extLst>
                    <a:ext uri="{9D8B030D-6E8A-4147-A177-3AD203B41FA5}">
                      <a16:colId xmlns:a16="http://schemas.microsoft.com/office/drawing/2014/main" val="2472357586"/>
                    </a:ext>
                  </a:extLst>
                </a:gridCol>
                <a:gridCol w="835204">
                  <a:extLst>
                    <a:ext uri="{9D8B030D-6E8A-4147-A177-3AD203B41FA5}">
                      <a16:colId xmlns:a16="http://schemas.microsoft.com/office/drawing/2014/main" val="3184383251"/>
                    </a:ext>
                  </a:extLst>
                </a:gridCol>
                <a:gridCol w="705869">
                  <a:extLst>
                    <a:ext uri="{9D8B030D-6E8A-4147-A177-3AD203B41FA5}">
                      <a16:colId xmlns:a16="http://schemas.microsoft.com/office/drawing/2014/main" val="2749357694"/>
                    </a:ext>
                  </a:extLst>
                </a:gridCol>
              </a:tblGrid>
              <a:tr h="273326">
                <a:tc>
                  <a:txBody>
                    <a:bodyPr/>
                    <a:lstStyle/>
                    <a:p>
                      <a:pPr lvl="0">
                        <a:buNone/>
                      </a:pPr>
                      <a:endParaRPr lang="es-ES" sz="1100"/>
                    </a:p>
                  </a:txBody>
                  <a:tcPr/>
                </a:tc>
                <a:tc>
                  <a:txBody>
                    <a:bodyPr/>
                    <a:lstStyle/>
                    <a:p>
                      <a:pPr lvl="0">
                        <a:buNone/>
                      </a:pPr>
                      <a:endParaRPr lang="es-ES" sz="1100" dirty="0"/>
                    </a:p>
                  </a:txBody>
                  <a:tcPr/>
                </a:tc>
                <a:tc gridSpan="3">
                  <a:txBody>
                    <a:bodyPr/>
                    <a:lstStyle/>
                    <a:p>
                      <a:pPr lvl="0">
                        <a:buNone/>
                      </a:pPr>
                      <a:r>
                        <a:rPr lang="es-ES" sz="1100" err="1"/>
                        <a:t>Assimilated</a:t>
                      </a:r>
                      <a:endParaRPr lang="es-ES" sz="1100"/>
                    </a:p>
                  </a:txBody>
                  <a:tcPr/>
                </a:tc>
                <a:tc hMerge="1">
                  <a:txBody>
                    <a:bodyPr/>
                    <a:lstStyle/>
                    <a:p>
                      <a:endParaRPr lang="es-ES"/>
                    </a:p>
                  </a:txBody>
                  <a:tcPr/>
                </a:tc>
                <a:tc hMerge="1">
                  <a:txBody>
                    <a:bodyPr/>
                    <a:lstStyle/>
                    <a:p>
                      <a:endParaRPr lang="es-ES"/>
                    </a:p>
                  </a:txBody>
                  <a:tcPr/>
                </a:tc>
                <a:tc gridSpan="3">
                  <a:txBody>
                    <a:bodyPr/>
                    <a:lstStyle/>
                    <a:p>
                      <a:pPr lvl="0" algn="l">
                        <a:lnSpc>
                          <a:spcPct val="100000"/>
                        </a:lnSpc>
                        <a:spcBef>
                          <a:spcPts val="0"/>
                        </a:spcBef>
                        <a:spcAft>
                          <a:spcPts val="0"/>
                        </a:spcAft>
                        <a:buNone/>
                      </a:pPr>
                      <a:r>
                        <a:rPr lang="es-ES" sz="1100" b="1" i="0" u="none" strike="noStrike" noProof="0">
                          <a:latin typeface="Arial"/>
                        </a:rPr>
                        <a:t>No </a:t>
                      </a:r>
                      <a:r>
                        <a:rPr lang="es-ES" sz="1100" b="1" i="0" u="none" strike="noStrike" noProof="0" err="1">
                          <a:latin typeface="Arial"/>
                        </a:rPr>
                        <a:t>Assimilated</a:t>
                      </a:r>
                      <a:endParaRPr lang="es-ES" sz="1100" b="1" i="0" u="none" strike="noStrike" noProof="0">
                        <a:latin typeface="Arial"/>
                      </a:endParaRP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263025773"/>
                  </a:ext>
                </a:extLst>
              </a:tr>
              <a:tr h="209534">
                <a:tc>
                  <a:txBody>
                    <a:bodyPr/>
                    <a:lstStyle/>
                    <a:p>
                      <a:pPr lvl="0">
                        <a:buNone/>
                      </a:pPr>
                      <a:endParaRPr lang="es-ES" sz="1100"/>
                    </a:p>
                  </a:txBody>
                  <a:tcPr/>
                </a:tc>
                <a:tc>
                  <a:txBody>
                    <a:bodyPr/>
                    <a:lstStyle/>
                    <a:p>
                      <a:endParaRPr lang="es-ES" sz="1100"/>
                    </a:p>
                  </a:txBody>
                  <a:tcPr/>
                </a:tc>
                <a:tc>
                  <a:txBody>
                    <a:bodyPr/>
                    <a:lstStyle/>
                    <a:p>
                      <a:r>
                        <a:rPr lang="es-ES" sz="1100" b="1"/>
                        <a:t>FB</a:t>
                      </a:r>
                    </a:p>
                  </a:txBody>
                  <a:tcPr/>
                </a:tc>
                <a:tc>
                  <a:txBody>
                    <a:bodyPr/>
                    <a:lstStyle/>
                    <a:p>
                      <a:r>
                        <a:rPr lang="es-ES" sz="1100" b="1"/>
                        <a:t>RMSE</a:t>
                      </a:r>
                    </a:p>
                  </a:txBody>
                  <a:tcPr/>
                </a:tc>
                <a:tc>
                  <a:txBody>
                    <a:bodyPr/>
                    <a:lstStyle/>
                    <a:p>
                      <a:r>
                        <a:rPr lang="es-ES" sz="1100" b="1"/>
                        <a:t>CF</a:t>
                      </a:r>
                    </a:p>
                  </a:txBody>
                  <a:tcPr/>
                </a:tc>
                <a:tc>
                  <a:txBody>
                    <a:bodyPr/>
                    <a:lstStyle/>
                    <a:p>
                      <a:pPr lvl="0">
                        <a:buNone/>
                      </a:pPr>
                      <a:r>
                        <a:rPr lang="es-ES" sz="1100" b="1"/>
                        <a:t>FB</a:t>
                      </a:r>
                    </a:p>
                  </a:txBody>
                  <a:tcPr/>
                </a:tc>
                <a:tc>
                  <a:txBody>
                    <a:bodyPr/>
                    <a:lstStyle/>
                    <a:p>
                      <a:pPr lvl="0">
                        <a:buNone/>
                      </a:pPr>
                      <a:r>
                        <a:rPr lang="es-ES" sz="1100" b="1"/>
                        <a:t>RMSE</a:t>
                      </a:r>
                    </a:p>
                  </a:txBody>
                  <a:tcPr/>
                </a:tc>
                <a:tc>
                  <a:txBody>
                    <a:bodyPr/>
                    <a:lstStyle/>
                    <a:p>
                      <a:pPr lvl="0">
                        <a:buNone/>
                      </a:pPr>
                      <a:r>
                        <a:rPr lang="es-ES" sz="1100" b="1"/>
                        <a:t>CF</a:t>
                      </a:r>
                    </a:p>
                  </a:txBody>
                  <a:tcPr/>
                </a:tc>
                <a:extLst>
                  <a:ext uri="{0D108BD9-81ED-4DB2-BD59-A6C34878D82A}">
                    <a16:rowId xmlns:a16="http://schemas.microsoft.com/office/drawing/2014/main" val="525918487"/>
                  </a:ext>
                </a:extLst>
              </a:tr>
              <a:tr h="184883">
                <a:tc>
                  <a:txBody>
                    <a:bodyPr/>
                    <a:lstStyle/>
                    <a:p>
                      <a:pPr lvl="0">
                        <a:buNone/>
                      </a:pPr>
                      <a:r>
                        <a:rPr lang="en-US" sz="900" b="0" i="0" u="none" strike="noStrike" noProof="0"/>
                        <a:t>Amazonian Region</a:t>
                      </a:r>
                      <a:endParaRPr lang="es-ES" sz="1100"/>
                    </a:p>
                  </a:txBody>
                  <a:tcPr/>
                </a:tc>
                <a:tc>
                  <a:txBody>
                    <a:bodyPr/>
                    <a:lstStyle/>
                    <a:p>
                      <a:pPr lvl="0">
                        <a:buNone/>
                      </a:pPr>
                      <a:r>
                        <a:rPr lang="en-US" sz="900" b="1" i="0" u="none" strike="noStrike" noProof="0">
                          <a:latin typeface="Arial"/>
                        </a:rPr>
                        <a:t>Leticia</a:t>
                      </a:r>
                      <a:endParaRPr lang="es-ES" sz="900" b="1"/>
                    </a:p>
                  </a:txBody>
                  <a:tcPr/>
                </a:tc>
                <a:tc>
                  <a:txBody>
                    <a:bodyPr/>
                    <a:lstStyle/>
                    <a:p>
                      <a:pPr lvl="0">
                        <a:buNone/>
                      </a:pPr>
                      <a:r>
                        <a:rPr lang="en-US" sz="700" b="0" i="0" u="none" strike="noStrike" noProof="0">
                          <a:latin typeface="Arial"/>
                        </a:rPr>
                        <a:t>-0.0080</a:t>
                      </a:r>
                      <a:endParaRPr lang="es-ES" sz="700"/>
                    </a:p>
                  </a:txBody>
                  <a:tcPr/>
                </a:tc>
                <a:tc>
                  <a:txBody>
                    <a:bodyPr/>
                    <a:lstStyle/>
                    <a:p>
                      <a:pPr lvl="0">
                        <a:buNone/>
                      </a:pPr>
                      <a:r>
                        <a:rPr lang="en-US" sz="700" b="0" i="0" u="none" strike="noStrike" noProof="0">
                          <a:latin typeface="Arial"/>
                        </a:rPr>
                        <a:t>25.0075</a:t>
                      </a:r>
                      <a:endParaRPr lang="es-ES" sz="700"/>
                    </a:p>
                  </a:txBody>
                  <a:tcPr/>
                </a:tc>
                <a:tc>
                  <a:txBody>
                    <a:bodyPr/>
                    <a:lstStyle/>
                    <a:p>
                      <a:pPr lvl="0">
                        <a:buNone/>
                      </a:pPr>
                      <a:r>
                        <a:rPr lang="en-US" sz="700" b="0" i="0" u="none" strike="noStrike" noProof="0">
                          <a:latin typeface="Arial"/>
                        </a:rPr>
                        <a:t>-0.1552</a:t>
                      </a:r>
                      <a:endParaRPr lang="es-ES" sz="700"/>
                    </a:p>
                  </a:txBody>
                  <a:tcPr/>
                </a:tc>
                <a:tc>
                  <a:txBody>
                    <a:bodyPr/>
                    <a:lstStyle/>
                    <a:p>
                      <a:pPr lvl="0">
                        <a:buNone/>
                      </a:pPr>
                      <a:r>
                        <a:rPr lang="en-US" sz="700" b="0" i="0" u="none" strike="noStrike" noProof="0">
                          <a:latin typeface="Arial"/>
                        </a:rPr>
                        <a:t>-0.00043914</a:t>
                      </a:r>
                      <a:endParaRPr lang="es-ES" sz="700"/>
                    </a:p>
                  </a:txBody>
                  <a:tcPr/>
                </a:tc>
                <a:tc>
                  <a:txBody>
                    <a:bodyPr/>
                    <a:lstStyle/>
                    <a:p>
                      <a:pPr lvl="0" algn="l">
                        <a:lnSpc>
                          <a:spcPct val="100000"/>
                        </a:lnSpc>
                        <a:spcBef>
                          <a:spcPts val="0"/>
                        </a:spcBef>
                        <a:spcAft>
                          <a:spcPts val="0"/>
                        </a:spcAft>
                        <a:buNone/>
                      </a:pPr>
                      <a:r>
                        <a:rPr lang="en-US" sz="700" b="0" i="0" u="none" strike="noStrike" noProof="0">
                          <a:latin typeface="Arial"/>
                        </a:rPr>
                        <a:t>25.2114</a:t>
                      </a:r>
                      <a:endParaRPr lang="es-ES" sz="700" b="0" i="0" u="none" strike="noStrike" noProof="0">
                        <a:latin typeface="Arial"/>
                      </a:endParaRPr>
                    </a:p>
                  </a:txBody>
                  <a:tcPr/>
                </a:tc>
                <a:tc>
                  <a:txBody>
                    <a:bodyPr/>
                    <a:lstStyle/>
                    <a:p>
                      <a:pPr lvl="0">
                        <a:buNone/>
                      </a:pPr>
                      <a:r>
                        <a:rPr lang="en-US" sz="700" b="0" i="0" u="none" strike="noStrike" noProof="0">
                          <a:latin typeface="Arial"/>
                        </a:rPr>
                        <a:t>-0.1428</a:t>
                      </a:r>
                      <a:endParaRPr lang="es-ES" sz="700"/>
                    </a:p>
                  </a:txBody>
                  <a:tcPr/>
                </a:tc>
                <a:extLst>
                  <a:ext uri="{0D108BD9-81ED-4DB2-BD59-A6C34878D82A}">
                    <a16:rowId xmlns:a16="http://schemas.microsoft.com/office/drawing/2014/main" val="3834563630"/>
                  </a:ext>
                </a:extLst>
              </a:tr>
              <a:tr h="184883">
                <a:tc rowSpan="4">
                  <a:txBody>
                    <a:bodyPr/>
                    <a:lstStyle/>
                    <a:p>
                      <a:pPr lvl="0">
                        <a:buNone/>
                      </a:pPr>
                      <a:r>
                        <a:rPr lang="en-US" sz="900" b="0" i="0" u="none" strike="noStrike" noProof="0" dirty="0"/>
                        <a:t>Caribbean Region</a:t>
                      </a:r>
                      <a:endParaRPr lang="es-ES" sz="1100" dirty="0"/>
                    </a:p>
                  </a:txBody>
                  <a:tcPr anchor="ctr"/>
                </a:tc>
                <a:tc>
                  <a:txBody>
                    <a:bodyPr/>
                    <a:lstStyle/>
                    <a:p>
                      <a:pPr lvl="0">
                        <a:buNone/>
                      </a:pPr>
                      <a:r>
                        <a:rPr lang="en-US" sz="900" b="1" i="0" u="none" strike="noStrike" noProof="0">
                          <a:latin typeface="Arial"/>
                        </a:rPr>
                        <a:t>Santa Marta</a:t>
                      </a:r>
                      <a:endParaRPr lang="es-ES" sz="900" b="1"/>
                    </a:p>
                  </a:txBody>
                  <a:tcPr/>
                </a:tc>
                <a:tc>
                  <a:txBody>
                    <a:bodyPr/>
                    <a:lstStyle/>
                    <a:p>
                      <a:pPr lvl="0" algn="l">
                        <a:lnSpc>
                          <a:spcPct val="100000"/>
                        </a:lnSpc>
                        <a:spcBef>
                          <a:spcPts val="0"/>
                        </a:spcBef>
                        <a:spcAft>
                          <a:spcPts val="0"/>
                        </a:spcAft>
                        <a:buNone/>
                      </a:pPr>
                      <a:r>
                        <a:rPr lang="en-US" sz="700" b="0" i="0" u="none" strike="noStrike" noProof="0">
                          <a:latin typeface="Arial"/>
                        </a:rPr>
                        <a:t>-0.0841</a:t>
                      </a:r>
                      <a:endParaRPr lang="es-ES" sz="700" b="0" i="0" u="none" strike="noStrike" noProof="0">
                        <a:latin typeface="Arial"/>
                      </a:endParaRPr>
                    </a:p>
                  </a:txBody>
                  <a:tcPr/>
                </a:tc>
                <a:tc>
                  <a:txBody>
                    <a:bodyPr/>
                    <a:lstStyle/>
                    <a:p>
                      <a:pPr lvl="0" algn="l">
                        <a:lnSpc>
                          <a:spcPct val="100000"/>
                        </a:lnSpc>
                        <a:spcBef>
                          <a:spcPts val="0"/>
                        </a:spcBef>
                        <a:spcAft>
                          <a:spcPts val="0"/>
                        </a:spcAft>
                        <a:buNone/>
                      </a:pPr>
                      <a:r>
                        <a:rPr lang="en-US" sz="700" b="0" i="0" u="none" strike="noStrike" noProof="0">
                          <a:latin typeface="Arial"/>
                        </a:rPr>
                        <a:t>25.9628</a:t>
                      </a:r>
                      <a:endParaRPr lang="es-ES" sz="700" b="0" i="0" u="none" strike="noStrike" noProof="0">
                        <a:latin typeface="Arial"/>
                      </a:endParaRPr>
                    </a:p>
                  </a:txBody>
                  <a:tcPr/>
                </a:tc>
                <a:tc>
                  <a:txBody>
                    <a:bodyPr/>
                    <a:lstStyle/>
                    <a:p>
                      <a:pPr lvl="0">
                        <a:buNone/>
                      </a:pPr>
                      <a:r>
                        <a:rPr lang="en-US" sz="700" b="0" i="0" u="none" strike="noStrike" noProof="0">
                          <a:latin typeface="Arial"/>
                        </a:rPr>
                        <a:t>-0.0068</a:t>
                      </a:r>
                      <a:endParaRPr lang="es-ES" sz="700"/>
                    </a:p>
                  </a:txBody>
                  <a:tcPr/>
                </a:tc>
                <a:tc>
                  <a:txBody>
                    <a:bodyPr/>
                    <a:lstStyle/>
                    <a:p>
                      <a:pPr lvl="0">
                        <a:buNone/>
                      </a:pPr>
                      <a:r>
                        <a:rPr lang="en-US" sz="700" b="0" i="0" u="none" strike="noStrike" noProof="0">
                          <a:latin typeface="Arial"/>
                        </a:rPr>
                        <a:t>-0.0822</a:t>
                      </a:r>
                      <a:endParaRPr lang="es-ES" sz="700"/>
                    </a:p>
                  </a:txBody>
                  <a:tcPr/>
                </a:tc>
                <a:tc>
                  <a:txBody>
                    <a:bodyPr/>
                    <a:lstStyle/>
                    <a:p>
                      <a:pPr lvl="0">
                        <a:buNone/>
                      </a:pPr>
                      <a:r>
                        <a:rPr lang="en-US" sz="700" b="0" i="0" u="none" strike="noStrike" noProof="0"/>
                        <a:t>26.0133</a:t>
                      </a:r>
                      <a:endParaRPr lang="es-ES" sz="700"/>
                    </a:p>
                  </a:txBody>
                  <a:tcPr/>
                </a:tc>
                <a:tc>
                  <a:txBody>
                    <a:bodyPr/>
                    <a:lstStyle/>
                    <a:p>
                      <a:pPr lvl="0">
                        <a:buNone/>
                      </a:pPr>
                      <a:r>
                        <a:rPr lang="en-US" sz="700" b="0" i="0" u="none" strike="noStrike" noProof="0">
                          <a:latin typeface="Arial"/>
                        </a:rPr>
                        <a:t>-0.0103</a:t>
                      </a:r>
                      <a:endParaRPr lang="es-ES" sz="700"/>
                    </a:p>
                  </a:txBody>
                  <a:tcPr/>
                </a:tc>
                <a:extLst>
                  <a:ext uri="{0D108BD9-81ED-4DB2-BD59-A6C34878D82A}">
                    <a16:rowId xmlns:a16="http://schemas.microsoft.com/office/drawing/2014/main" val="3875298732"/>
                  </a:ext>
                </a:extLst>
              </a:tr>
              <a:tr h="184883">
                <a:tc vMerge="1">
                  <a:txBody>
                    <a:bodyPr/>
                    <a:lstStyle/>
                    <a:p>
                      <a:endParaRPr lang="es-ES"/>
                    </a:p>
                  </a:txBody>
                  <a:tcPr/>
                </a:tc>
                <a:tc>
                  <a:txBody>
                    <a:bodyPr/>
                    <a:lstStyle/>
                    <a:p>
                      <a:pPr lvl="0">
                        <a:buNone/>
                      </a:pPr>
                      <a:r>
                        <a:rPr lang="en-US" sz="900" b="1" i="0" u="none" strike="noStrike" noProof="0" err="1">
                          <a:latin typeface="Arial"/>
                        </a:rPr>
                        <a:t>Riohacha</a:t>
                      </a:r>
                      <a:endParaRPr lang="es-ES" sz="900" b="1" err="1"/>
                    </a:p>
                  </a:txBody>
                  <a:tcPr/>
                </a:tc>
                <a:tc>
                  <a:txBody>
                    <a:bodyPr/>
                    <a:lstStyle/>
                    <a:p>
                      <a:pPr lvl="0" algn="l">
                        <a:lnSpc>
                          <a:spcPct val="100000"/>
                        </a:lnSpc>
                        <a:spcBef>
                          <a:spcPts val="0"/>
                        </a:spcBef>
                        <a:spcAft>
                          <a:spcPts val="0"/>
                        </a:spcAft>
                        <a:buNone/>
                      </a:pPr>
                      <a:r>
                        <a:rPr lang="en-US" sz="700" b="0" i="0" u="none" strike="noStrike" noProof="0">
                          <a:latin typeface="Arial"/>
                        </a:rPr>
                        <a:t>-0.2222</a:t>
                      </a:r>
                      <a:endParaRPr lang="es-ES" sz="700" b="0" i="0" u="none" strike="noStrike" noProof="0">
                        <a:latin typeface="Arial"/>
                      </a:endParaRPr>
                    </a:p>
                  </a:txBody>
                  <a:tcPr/>
                </a:tc>
                <a:tc>
                  <a:txBody>
                    <a:bodyPr/>
                    <a:lstStyle/>
                    <a:p>
                      <a:pPr lvl="0" algn="l">
                        <a:lnSpc>
                          <a:spcPct val="100000"/>
                        </a:lnSpc>
                        <a:spcBef>
                          <a:spcPts val="0"/>
                        </a:spcBef>
                        <a:spcAft>
                          <a:spcPts val="0"/>
                        </a:spcAft>
                        <a:buNone/>
                      </a:pPr>
                      <a:r>
                        <a:rPr lang="en-US" sz="700" b="0" i="0" u="none" strike="noStrike" noProof="0">
                          <a:latin typeface="Arial"/>
                        </a:rPr>
                        <a:t>25.5632</a:t>
                      </a:r>
                      <a:endParaRPr lang="es-ES" sz="700" b="0" i="0" u="none" strike="noStrike" noProof="0">
                        <a:latin typeface="Arial"/>
                      </a:endParaRPr>
                    </a:p>
                  </a:txBody>
                  <a:tcPr/>
                </a:tc>
                <a:tc>
                  <a:txBody>
                    <a:bodyPr/>
                    <a:lstStyle/>
                    <a:p>
                      <a:pPr lvl="0">
                        <a:buNone/>
                      </a:pPr>
                      <a:r>
                        <a:rPr lang="en-US" sz="700" b="0" i="0" u="none" strike="noStrike" noProof="0">
                          <a:latin typeface="Arial"/>
                        </a:rPr>
                        <a:t>-0.0440</a:t>
                      </a:r>
                      <a:endParaRPr lang="es-ES" sz="700"/>
                    </a:p>
                  </a:txBody>
                  <a:tcPr/>
                </a:tc>
                <a:tc>
                  <a:txBody>
                    <a:bodyPr/>
                    <a:lstStyle/>
                    <a:p>
                      <a:pPr lvl="0" algn="l">
                        <a:lnSpc>
                          <a:spcPct val="100000"/>
                        </a:lnSpc>
                        <a:spcBef>
                          <a:spcPts val="0"/>
                        </a:spcBef>
                        <a:spcAft>
                          <a:spcPts val="0"/>
                        </a:spcAft>
                        <a:buNone/>
                      </a:pPr>
                      <a:r>
                        <a:rPr lang="en-US" sz="700" b="0" i="0" u="none" strike="noStrike" noProof="0"/>
                        <a:t>-0.2243</a:t>
                      </a:r>
                      <a:endParaRPr lang="es-ES" sz="1100"/>
                    </a:p>
                  </a:txBody>
                  <a:tcPr/>
                </a:tc>
                <a:tc>
                  <a:txBody>
                    <a:bodyPr/>
                    <a:lstStyle/>
                    <a:p>
                      <a:pPr lvl="0">
                        <a:buNone/>
                      </a:pPr>
                      <a:r>
                        <a:rPr lang="en-US" sz="700" b="0" i="0" u="none" strike="noStrike" noProof="0">
                          <a:latin typeface="Arial"/>
                        </a:rPr>
                        <a:t>25.5045</a:t>
                      </a:r>
                      <a:endParaRPr lang="es-ES" sz="700"/>
                    </a:p>
                  </a:txBody>
                  <a:tcPr/>
                </a:tc>
                <a:tc>
                  <a:txBody>
                    <a:bodyPr/>
                    <a:lstStyle/>
                    <a:p>
                      <a:pPr lvl="0">
                        <a:buNone/>
                      </a:pPr>
                      <a:r>
                        <a:rPr lang="en-US" sz="700" b="0" i="0" u="none" strike="noStrike" noProof="0">
                          <a:latin typeface="Arial"/>
                        </a:rPr>
                        <a:t>-0.0362</a:t>
                      </a:r>
                      <a:endParaRPr lang="es-ES" sz="700"/>
                    </a:p>
                  </a:txBody>
                  <a:tcPr/>
                </a:tc>
                <a:extLst>
                  <a:ext uri="{0D108BD9-81ED-4DB2-BD59-A6C34878D82A}">
                    <a16:rowId xmlns:a16="http://schemas.microsoft.com/office/drawing/2014/main" val="3680214989"/>
                  </a:ext>
                </a:extLst>
              </a:tr>
              <a:tr h="184883">
                <a:tc vMerge="1">
                  <a:txBody>
                    <a:bodyPr/>
                    <a:lstStyle/>
                    <a:p>
                      <a:endParaRPr lang="es-ES"/>
                    </a:p>
                  </a:txBody>
                  <a:tcPr/>
                </a:tc>
                <a:tc>
                  <a:txBody>
                    <a:bodyPr/>
                    <a:lstStyle/>
                    <a:p>
                      <a:pPr lvl="0">
                        <a:buNone/>
                      </a:pPr>
                      <a:r>
                        <a:rPr lang="en-US" sz="900" b="1" i="0" u="none" strike="noStrike" noProof="0">
                          <a:latin typeface="Arial"/>
                        </a:rPr>
                        <a:t>Cartagena</a:t>
                      </a:r>
                      <a:endParaRPr lang="es-ES" sz="900" b="1"/>
                    </a:p>
                  </a:txBody>
                  <a:tcPr/>
                </a:tc>
                <a:tc>
                  <a:txBody>
                    <a:bodyPr/>
                    <a:lstStyle/>
                    <a:p>
                      <a:pPr lvl="0">
                        <a:buNone/>
                      </a:pPr>
                      <a:r>
                        <a:rPr lang="en-US" sz="700" b="0" i="0" u="none" strike="noStrike" noProof="0">
                          <a:latin typeface="Arial"/>
                        </a:rPr>
                        <a:t>-0.1218</a:t>
                      </a:r>
                      <a:endParaRPr lang="es-ES" sz="700"/>
                    </a:p>
                  </a:txBody>
                  <a:tcPr/>
                </a:tc>
                <a:tc>
                  <a:txBody>
                    <a:bodyPr/>
                    <a:lstStyle/>
                    <a:p>
                      <a:pPr lvl="0">
                        <a:buNone/>
                      </a:pPr>
                      <a:r>
                        <a:rPr lang="en-US" sz="700" b="0" i="0" u="none" strike="noStrike" noProof="0">
                          <a:latin typeface="Arial"/>
                        </a:rPr>
                        <a:t>24.2729</a:t>
                      </a:r>
                      <a:endParaRPr lang="es-ES" sz="700"/>
                    </a:p>
                  </a:txBody>
                  <a:tcPr/>
                </a:tc>
                <a:tc>
                  <a:txBody>
                    <a:bodyPr/>
                    <a:lstStyle/>
                    <a:p>
                      <a:pPr lvl="0">
                        <a:buNone/>
                      </a:pPr>
                      <a:r>
                        <a:rPr lang="en-US" sz="700" b="0" i="0" u="none" strike="noStrike" noProof="0">
                          <a:latin typeface="Arial"/>
                        </a:rPr>
                        <a:t>0.3151</a:t>
                      </a:r>
                      <a:endParaRPr lang="es-ES" sz="700"/>
                    </a:p>
                  </a:txBody>
                  <a:tcPr/>
                </a:tc>
                <a:tc>
                  <a:txBody>
                    <a:bodyPr/>
                    <a:lstStyle/>
                    <a:p>
                      <a:pPr lvl="0" algn="l">
                        <a:lnSpc>
                          <a:spcPct val="100000"/>
                        </a:lnSpc>
                        <a:spcBef>
                          <a:spcPts val="0"/>
                        </a:spcBef>
                        <a:spcAft>
                          <a:spcPts val="0"/>
                        </a:spcAft>
                        <a:buNone/>
                      </a:pPr>
                      <a:r>
                        <a:rPr lang="en-US" sz="700" b="0" i="0" u="none" strike="noStrike" noProof="0">
                          <a:latin typeface="Arial"/>
                        </a:rPr>
                        <a:t>-0.1220</a:t>
                      </a:r>
                      <a:endParaRPr lang="es-ES" sz="700" b="0" i="0" u="none" strike="noStrike" noProof="0">
                        <a:latin typeface="Arial"/>
                      </a:endParaRPr>
                    </a:p>
                  </a:txBody>
                  <a:tcPr/>
                </a:tc>
                <a:tc>
                  <a:txBody>
                    <a:bodyPr/>
                    <a:lstStyle/>
                    <a:p>
                      <a:pPr lvl="0" algn="l">
                        <a:lnSpc>
                          <a:spcPct val="100000"/>
                        </a:lnSpc>
                        <a:spcBef>
                          <a:spcPts val="0"/>
                        </a:spcBef>
                        <a:spcAft>
                          <a:spcPts val="0"/>
                        </a:spcAft>
                        <a:buNone/>
                      </a:pPr>
                      <a:r>
                        <a:rPr lang="en-US" sz="700" b="0" i="0" u="none" strike="noStrike" noProof="0">
                          <a:latin typeface="Arial"/>
                        </a:rPr>
                        <a:t>24.2678</a:t>
                      </a:r>
                      <a:endParaRPr lang="es-ES" sz="700" b="0" i="0" u="none" strike="noStrike" noProof="0">
                        <a:latin typeface="Arial"/>
                      </a:endParaRPr>
                    </a:p>
                  </a:txBody>
                  <a:tcPr/>
                </a:tc>
                <a:tc>
                  <a:txBody>
                    <a:bodyPr/>
                    <a:lstStyle/>
                    <a:p>
                      <a:pPr lvl="0">
                        <a:buNone/>
                      </a:pPr>
                      <a:r>
                        <a:rPr lang="en-US" sz="700" b="0" i="0" u="none" strike="noStrike" noProof="0">
                          <a:latin typeface="Arial"/>
                        </a:rPr>
                        <a:t>0.3118</a:t>
                      </a:r>
                      <a:endParaRPr lang="es-ES" sz="700"/>
                    </a:p>
                  </a:txBody>
                  <a:tcPr/>
                </a:tc>
                <a:extLst>
                  <a:ext uri="{0D108BD9-81ED-4DB2-BD59-A6C34878D82A}">
                    <a16:rowId xmlns:a16="http://schemas.microsoft.com/office/drawing/2014/main" val="428929952"/>
                  </a:ext>
                </a:extLst>
              </a:tr>
              <a:tr h="184883">
                <a:tc vMerge="1">
                  <a:txBody>
                    <a:bodyPr/>
                    <a:lstStyle/>
                    <a:p>
                      <a:endParaRPr lang="es-ES"/>
                    </a:p>
                  </a:txBody>
                  <a:tcPr/>
                </a:tc>
                <a:tc>
                  <a:txBody>
                    <a:bodyPr/>
                    <a:lstStyle/>
                    <a:p>
                      <a:pPr lvl="0">
                        <a:buNone/>
                      </a:pPr>
                      <a:r>
                        <a:rPr lang="en-US" sz="900" b="1" i="0" u="none" strike="noStrike" noProof="0">
                          <a:latin typeface="Arial"/>
                        </a:rPr>
                        <a:t>Barranquilla</a:t>
                      </a:r>
                      <a:endParaRPr lang="es-ES" sz="900" b="1"/>
                    </a:p>
                  </a:txBody>
                  <a:tcPr/>
                </a:tc>
                <a:tc>
                  <a:txBody>
                    <a:bodyPr/>
                    <a:lstStyle/>
                    <a:p>
                      <a:pPr lvl="0">
                        <a:buNone/>
                      </a:pPr>
                      <a:r>
                        <a:rPr lang="en-US" sz="700" b="0" i="0" u="none" strike="noStrike" noProof="0">
                          <a:latin typeface="Arial"/>
                        </a:rPr>
                        <a:t>0.0325</a:t>
                      </a:r>
                      <a:endParaRPr lang="es-ES" sz="700"/>
                    </a:p>
                  </a:txBody>
                  <a:tcPr/>
                </a:tc>
                <a:tc>
                  <a:txBody>
                    <a:bodyPr/>
                    <a:lstStyle/>
                    <a:p>
                      <a:pPr lvl="0">
                        <a:buNone/>
                      </a:pPr>
                      <a:r>
                        <a:rPr lang="en-US" sz="700" b="0" i="0" u="none" strike="noStrike" noProof="0">
                          <a:latin typeface="Arial"/>
                        </a:rPr>
                        <a:t>22.6141</a:t>
                      </a:r>
                      <a:endParaRPr lang="es-ES" sz="700"/>
                    </a:p>
                  </a:txBody>
                  <a:tcPr/>
                </a:tc>
                <a:tc>
                  <a:txBody>
                    <a:bodyPr/>
                    <a:lstStyle/>
                    <a:p>
                      <a:pPr lvl="0">
                        <a:buNone/>
                      </a:pPr>
                      <a:r>
                        <a:rPr lang="en-US" sz="700" b="0" i="0" u="none" strike="noStrike" noProof="0">
                          <a:latin typeface="Arial"/>
                        </a:rPr>
                        <a:t>0.2056</a:t>
                      </a:r>
                      <a:endParaRPr lang="es-ES" sz="700"/>
                    </a:p>
                  </a:txBody>
                  <a:tcPr/>
                </a:tc>
                <a:tc>
                  <a:txBody>
                    <a:bodyPr/>
                    <a:lstStyle/>
                    <a:p>
                      <a:pPr lvl="0">
                        <a:buNone/>
                      </a:pPr>
                      <a:r>
                        <a:rPr lang="en-US" sz="700" b="0" i="0" u="none" strike="noStrike" noProof="0">
                          <a:latin typeface="Arial"/>
                        </a:rPr>
                        <a:t>0.0351</a:t>
                      </a:r>
                      <a:endParaRPr lang="es-ES" sz="700"/>
                    </a:p>
                  </a:txBody>
                  <a:tcPr/>
                </a:tc>
                <a:tc>
                  <a:txBody>
                    <a:bodyPr/>
                    <a:lstStyle/>
                    <a:p>
                      <a:pPr lvl="0">
                        <a:buNone/>
                      </a:pPr>
                      <a:r>
                        <a:rPr lang="en-US" sz="700" b="0" i="0" u="none" strike="noStrike" noProof="0">
                          <a:latin typeface="Arial"/>
                        </a:rPr>
                        <a:t>22.6610</a:t>
                      </a:r>
                      <a:endParaRPr lang="es-ES" sz="700"/>
                    </a:p>
                  </a:txBody>
                  <a:tcPr/>
                </a:tc>
                <a:tc>
                  <a:txBody>
                    <a:bodyPr/>
                    <a:lstStyle/>
                    <a:p>
                      <a:pPr lvl="0" algn="l">
                        <a:lnSpc>
                          <a:spcPct val="100000"/>
                        </a:lnSpc>
                        <a:spcBef>
                          <a:spcPts val="0"/>
                        </a:spcBef>
                        <a:spcAft>
                          <a:spcPts val="0"/>
                        </a:spcAft>
                        <a:buNone/>
                      </a:pPr>
                      <a:r>
                        <a:rPr lang="en-US" sz="700" b="0" i="0" u="none" strike="noStrike" noProof="0">
                          <a:latin typeface="Arial"/>
                        </a:rPr>
                        <a:t>0.2150</a:t>
                      </a:r>
                      <a:endParaRPr lang="es-ES" sz="700" b="0" i="0" u="none" strike="noStrike" noProof="0">
                        <a:latin typeface="Arial"/>
                      </a:endParaRPr>
                    </a:p>
                  </a:txBody>
                  <a:tcPr/>
                </a:tc>
                <a:extLst>
                  <a:ext uri="{0D108BD9-81ED-4DB2-BD59-A6C34878D82A}">
                    <a16:rowId xmlns:a16="http://schemas.microsoft.com/office/drawing/2014/main" val="1596714321"/>
                  </a:ext>
                </a:extLst>
              </a:tr>
              <a:tr h="184883">
                <a:tc rowSpan="2">
                  <a:txBody>
                    <a:bodyPr/>
                    <a:lstStyle/>
                    <a:p>
                      <a:pPr lvl="0">
                        <a:buNone/>
                      </a:pPr>
                      <a:r>
                        <a:rPr lang="en-US" sz="900" b="0" i="0" u="none" strike="noStrike" noProof="0">
                          <a:latin typeface="Arial"/>
                        </a:rPr>
                        <a:t>Pacific Region</a:t>
                      </a:r>
                      <a:endParaRPr lang="es-ES" sz="1100">
                        <a:latin typeface="Arial"/>
                      </a:endParaRPr>
                    </a:p>
                  </a:txBody>
                  <a:tcPr/>
                </a:tc>
                <a:tc>
                  <a:txBody>
                    <a:bodyPr/>
                    <a:lstStyle/>
                    <a:p>
                      <a:pPr lvl="0">
                        <a:buNone/>
                      </a:pPr>
                      <a:r>
                        <a:rPr lang="en-US" sz="900" b="1" i="0" u="none" strike="noStrike" noProof="0">
                          <a:latin typeface="Arial"/>
                        </a:rPr>
                        <a:t>Cali</a:t>
                      </a:r>
                      <a:endParaRPr lang="es-ES" sz="900" b="1"/>
                    </a:p>
                  </a:txBody>
                  <a:tcPr/>
                </a:tc>
                <a:tc>
                  <a:txBody>
                    <a:bodyPr/>
                    <a:lstStyle/>
                    <a:p>
                      <a:pPr lvl="0">
                        <a:buNone/>
                      </a:pPr>
                      <a:r>
                        <a:rPr lang="en-US" sz="700" b="0" i="0" u="none" strike="noStrike" noProof="0"/>
                        <a:t>1.9989</a:t>
                      </a:r>
                      <a:endParaRPr lang="es-ES" sz="1100"/>
                    </a:p>
                  </a:txBody>
                  <a:tcPr/>
                </a:tc>
                <a:tc>
                  <a:txBody>
                    <a:bodyPr/>
                    <a:lstStyle/>
                    <a:p>
                      <a:pPr lvl="0">
                        <a:buNone/>
                      </a:pPr>
                      <a:r>
                        <a:rPr lang="en-US" sz="700" b="0" i="0" u="none" strike="noStrike" noProof="0"/>
                        <a:t>9.0163e+04</a:t>
                      </a:r>
                      <a:endParaRPr lang="es-ES" sz="1100"/>
                    </a:p>
                  </a:txBody>
                  <a:tcPr/>
                </a:tc>
                <a:tc>
                  <a:txBody>
                    <a:bodyPr/>
                    <a:lstStyle/>
                    <a:p>
                      <a:pPr lvl="0" algn="l">
                        <a:lnSpc>
                          <a:spcPct val="100000"/>
                        </a:lnSpc>
                        <a:spcBef>
                          <a:spcPts val="0"/>
                        </a:spcBef>
                        <a:spcAft>
                          <a:spcPts val="0"/>
                        </a:spcAft>
                        <a:buNone/>
                      </a:pPr>
                      <a:r>
                        <a:rPr lang="en-US" sz="700" b="0" i="0" u="none" strike="noStrike" noProof="0">
                          <a:latin typeface="Arial"/>
                        </a:rPr>
                        <a:t>-0.1534</a:t>
                      </a:r>
                      <a:endParaRPr lang="es-ES" sz="1100"/>
                    </a:p>
                  </a:txBody>
                  <a:tcPr/>
                </a:tc>
                <a:tc>
                  <a:txBody>
                    <a:bodyPr/>
                    <a:lstStyle/>
                    <a:p>
                      <a:pPr lvl="0" algn="l">
                        <a:lnSpc>
                          <a:spcPct val="100000"/>
                        </a:lnSpc>
                        <a:spcBef>
                          <a:spcPts val="0"/>
                        </a:spcBef>
                        <a:spcAft>
                          <a:spcPts val="0"/>
                        </a:spcAft>
                        <a:buNone/>
                      </a:pPr>
                      <a:r>
                        <a:rPr lang="en-US" sz="700" b="0" i="0" u="none" strike="noStrike" noProof="0"/>
                        <a:t>1.9989</a:t>
                      </a:r>
                      <a:endParaRPr lang="es-ES" sz="1100"/>
                    </a:p>
                  </a:txBody>
                  <a:tcPr/>
                </a:tc>
                <a:tc>
                  <a:txBody>
                    <a:bodyPr/>
                    <a:lstStyle/>
                    <a:p>
                      <a:pPr lvl="0">
                        <a:buNone/>
                      </a:pPr>
                      <a:r>
                        <a:rPr lang="en-US" sz="700" b="0" i="0" u="none" strike="noStrike" noProof="0"/>
                        <a:t>9.0163e+04</a:t>
                      </a:r>
                      <a:endParaRPr lang="es-ES" sz="1100"/>
                    </a:p>
                  </a:txBody>
                  <a:tcPr/>
                </a:tc>
                <a:tc>
                  <a:txBody>
                    <a:bodyPr/>
                    <a:lstStyle/>
                    <a:p>
                      <a:pPr lvl="0" algn="l">
                        <a:lnSpc>
                          <a:spcPct val="100000"/>
                        </a:lnSpc>
                        <a:spcBef>
                          <a:spcPts val="0"/>
                        </a:spcBef>
                        <a:spcAft>
                          <a:spcPts val="0"/>
                        </a:spcAft>
                        <a:buNone/>
                      </a:pPr>
                      <a:r>
                        <a:rPr lang="en-US" sz="700" b="0" i="0" u="none" strike="noStrike" noProof="0"/>
                        <a:t>-0.1507</a:t>
                      </a:r>
                      <a:endParaRPr lang="es-ES" sz="1100"/>
                    </a:p>
                  </a:txBody>
                  <a:tcPr/>
                </a:tc>
                <a:extLst>
                  <a:ext uri="{0D108BD9-81ED-4DB2-BD59-A6C34878D82A}">
                    <a16:rowId xmlns:a16="http://schemas.microsoft.com/office/drawing/2014/main" val="742592913"/>
                  </a:ext>
                </a:extLst>
              </a:tr>
              <a:tr h="184883">
                <a:tc vMerge="1">
                  <a:txBody>
                    <a:bodyPr/>
                    <a:lstStyle/>
                    <a:p>
                      <a:endParaRPr lang="es-ES"/>
                    </a:p>
                  </a:txBody>
                  <a:tcPr/>
                </a:tc>
                <a:tc>
                  <a:txBody>
                    <a:bodyPr/>
                    <a:lstStyle/>
                    <a:p>
                      <a:pPr lvl="0">
                        <a:buNone/>
                      </a:pPr>
                      <a:r>
                        <a:rPr lang="en-US" sz="900" b="1" i="0" u="none" strike="noStrike" noProof="0" err="1"/>
                        <a:t>Quibdó</a:t>
                      </a:r>
                      <a:endParaRPr lang="es-ES" sz="900" b="1"/>
                    </a:p>
                  </a:txBody>
                  <a:tcPr/>
                </a:tc>
                <a:tc>
                  <a:txBody>
                    <a:bodyPr/>
                    <a:lstStyle/>
                    <a:p>
                      <a:pPr lvl="0">
                        <a:buNone/>
                      </a:pPr>
                      <a:r>
                        <a:rPr lang="en-US" sz="700" b="0" i="0" u="none" strike="noStrike" noProof="0">
                          <a:latin typeface="Arial"/>
                        </a:rPr>
                        <a:t>-0.0678</a:t>
                      </a:r>
                      <a:endParaRPr lang="es-ES" sz="700"/>
                    </a:p>
                  </a:txBody>
                  <a:tcPr/>
                </a:tc>
                <a:tc>
                  <a:txBody>
                    <a:bodyPr/>
                    <a:lstStyle/>
                    <a:p>
                      <a:pPr lvl="0">
                        <a:buNone/>
                      </a:pPr>
                      <a:r>
                        <a:rPr lang="en-US" sz="700" b="0" i="0" u="none" strike="noStrike" noProof="0">
                          <a:latin typeface="Arial"/>
                        </a:rPr>
                        <a:t>20.5050</a:t>
                      </a:r>
                      <a:endParaRPr lang="es-ES" sz="700"/>
                    </a:p>
                  </a:txBody>
                  <a:tcPr/>
                </a:tc>
                <a:tc>
                  <a:txBody>
                    <a:bodyPr/>
                    <a:lstStyle/>
                    <a:p>
                      <a:pPr lvl="0">
                        <a:buNone/>
                      </a:pPr>
                      <a:r>
                        <a:rPr lang="en-US" sz="700" b="0" i="0" u="none" strike="noStrike" noProof="0">
                          <a:latin typeface="Arial"/>
                        </a:rPr>
                        <a:t>0.1648</a:t>
                      </a:r>
                      <a:endParaRPr lang="es-ES" sz="700"/>
                    </a:p>
                  </a:txBody>
                  <a:tcPr/>
                </a:tc>
                <a:tc>
                  <a:txBody>
                    <a:bodyPr/>
                    <a:lstStyle/>
                    <a:p>
                      <a:pPr lvl="0">
                        <a:buNone/>
                      </a:pPr>
                      <a:r>
                        <a:rPr lang="en-US" sz="700" b="0" i="0" u="none" strike="noStrike" noProof="0">
                          <a:latin typeface="Arial"/>
                        </a:rPr>
                        <a:t>-0.0675</a:t>
                      </a:r>
                      <a:endParaRPr lang="es-ES" sz="700"/>
                    </a:p>
                  </a:txBody>
                  <a:tcPr/>
                </a:tc>
                <a:tc>
                  <a:txBody>
                    <a:bodyPr/>
                    <a:lstStyle/>
                    <a:p>
                      <a:pPr lvl="0">
                        <a:buNone/>
                      </a:pPr>
                      <a:r>
                        <a:rPr lang="en-US" sz="700" b="0" i="0" u="none" strike="noStrike" noProof="0">
                          <a:latin typeface="Arial"/>
                        </a:rPr>
                        <a:t>20.5302</a:t>
                      </a:r>
                      <a:endParaRPr lang="es-ES" sz="700"/>
                    </a:p>
                  </a:txBody>
                  <a:tcPr/>
                </a:tc>
                <a:tc>
                  <a:txBody>
                    <a:bodyPr/>
                    <a:lstStyle/>
                    <a:p>
                      <a:pPr lvl="0">
                        <a:buNone/>
                      </a:pPr>
                      <a:r>
                        <a:rPr lang="en-US" sz="700" b="0" i="0" u="none" strike="noStrike" noProof="0">
                          <a:latin typeface="Arial"/>
                        </a:rPr>
                        <a:t>0.1479</a:t>
                      </a:r>
                      <a:endParaRPr lang="es-ES" sz="700"/>
                    </a:p>
                  </a:txBody>
                  <a:tcPr/>
                </a:tc>
                <a:extLst>
                  <a:ext uri="{0D108BD9-81ED-4DB2-BD59-A6C34878D82A}">
                    <a16:rowId xmlns:a16="http://schemas.microsoft.com/office/drawing/2014/main" val="827708343"/>
                  </a:ext>
                </a:extLst>
              </a:tr>
              <a:tr h="184883">
                <a:tc rowSpan="2">
                  <a:txBody>
                    <a:bodyPr/>
                    <a:lstStyle/>
                    <a:p>
                      <a:pPr lvl="0">
                        <a:buNone/>
                      </a:pPr>
                      <a:r>
                        <a:rPr lang="en-US" sz="900" b="0" i="0" u="none" strike="noStrike" noProof="0"/>
                        <a:t>Andean Region</a:t>
                      </a:r>
                      <a:endParaRPr lang="es-ES" sz="1100"/>
                    </a:p>
                  </a:txBody>
                  <a:tcPr/>
                </a:tc>
                <a:tc>
                  <a:txBody>
                    <a:bodyPr/>
                    <a:lstStyle/>
                    <a:p>
                      <a:pPr lvl="0">
                        <a:buNone/>
                      </a:pPr>
                      <a:r>
                        <a:rPr lang="en-US" sz="900" b="1" i="0" u="none" strike="noStrike" noProof="0">
                          <a:latin typeface="Arial"/>
                        </a:rPr>
                        <a:t>Medellín</a:t>
                      </a:r>
                      <a:endParaRPr lang="es-ES" sz="900" b="1"/>
                    </a:p>
                  </a:txBody>
                  <a:tcPr/>
                </a:tc>
                <a:tc>
                  <a:txBody>
                    <a:bodyPr/>
                    <a:lstStyle/>
                    <a:p>
                      <a:pPr lvl="0">
                        <a:buNone/>
                      </a:pPr>
                      <a:r>
                        <a:rPr lang="en-US" sz="700" b="0" i="0" u="none" strike="noStrike" noProof="0">
                          <a:latin typeface="Arial"/>
                        </a:rPr>
                        <a:t>-0.1292</a:t>
                      </a:r>
                      <a:endParaRPr lang="es-ES" sz="700"/>
                    </a:p>
                  </a:txBody>
                  <a:tcPr/>
                </a:tc>
                <a:tc>
                  <a:txBody>
                    <a:bodyPr/>
                    <a:lstStyle/>
                    <a:p>
                      <a:pPr lvl="0">
                        <a:buNone/>
                      </a:pPr>
                      <a:r>
                        <a:rPr lang="en-US" sz="700" b="0" i="0" u="none" strike="noStrike" noProof="0">
                          <a:latin typeface="Arial"/>
                        </a:rPr>
                        <a:t>17.8877</a:t>
                      </a:r>
                      <a:endParaRPr lang="es-ES" sz="700"/>
                    </a:p>
                  </a:txBody>
                  <a:tcPr/>
                </a:tc>
                <a:tc>
                  <a:txBody>
                    <a:bodyPr/>
                    <a:lstStyle/>
                    <a:p>
                      <a:pPr lvl="0" algn="l">
                        <a:lnSpc>
                          <a:spcPct val="100000"/>
                        </a:lnSpc>
                        <a:spcBef>
                          <a:spcPts val="0"/>
                        </a:spcBef>
                        <a:spcAft>
                          <a:spcPts val="0"/>
                        </a:spcAft>
                        <a:buNone/>
                      </a:pPr>
                      <a:r>
                        <a:rPr lang="en-US" sz="700" b="0" i="0" u="none" strike="noStrike" noProof="0"/>
                        <a:t>0.2884</a:t>
                      </a:r>
                      <a:endParaRPr lang="es-ES" sz="1100"/>
                    </a:p>
                  </a:txBody>
                  <a:tcPr/>
                </a:tc>
                <a:tc>
                  <a:txBody>
                    <a:bodyPr/>
                    <a:lstStyle/>
                    <a:p>
                      <a:pPr lvl="0">
                        <a:buNone/>
                      </a:pPr>
                      <a:r>
                        <a:rPr lang="en-US" sz="700" b="0" i="0" u="none" strike="noStrike" noProof="0">
                          <a:latin typeface="Arial"/>
                        </a:rPr>
                        <a:t>-0.1300</a:t>
                      </a:r>
                      <a:endParaRPr lang="es-ES" sz="700"/>
                    </a:p>
                  </a:txBody>
                  <a:tcPr/>
                </a:tc>
                <a:tc>
                  <a:txBody>
                    <a:bodyPr/>
                    <a:lstStyle/>
                    <a:p>
                      <a:pPr lvl="0">
                        <a:buNone/>
                      </a:pPr>
                      <a:r>
                        <a:rPr lang="en-US" sz="700" b="0" i="0" u="none" strike="noStrike" noProof="0">
                          <a:latin typeface="Arial"/>
                        </a:rPr>
                        <a:t>17.8652</a:t>
                      </a:r>
                      <a:endParaRPr lang="es-ES" sz="700"/>
                    </a:p>
                  </a:txBody>
                  <a:tcPr/>
                </a:tc>
                <a:tc>
                  <a:txBody>
                    <a:bodyPr/>
                    <a:lstStyle/>
                    <a:p>
                      <a:pPr lvl="0" algn="l">
                        <a:lnSpc>
                          <a:spcPct val="100000"/>
                        </a:lnSpc>
                        <a:spcBef>
                          <a:spcPts val="0"/>
                        </a:spcBef>
                        <a:spcAft>
                          <a:spcPts val="0"/>
                        </a:spcAft>
                        <a:buNone/>
                      </a:pPr>
                      <a:r>
                        <a:rPr lang="en-US" sz="700" b="0" i="0" u="none" strike="noStrike" noProof="0"/>
                        <a:t>0.2943</a:t>
                      </a:r>
                      <a:endParaRPr lang="es-ES" sz="1100"/>
                    </a:p>
                  </a:txBody>
                  <a:tcPr/>
                </a:tc>
                <a:extLst>
                  <a:ext uri="{0D108BD9-81ED-4DB2-BD59-A6C34878D82A}">
                    <a16:rowId xmlns:a16="http://schemas.microsoft.com/office/drawing/2014/main" val="4204088201"/>
                  </a:ext>
                </a:extLst>
              </a:tr>
              <a:tr h="184883">
                <a:tc vMerge="1">
                  <a:txBody>
                    <a:bodyPr/>
                    <a:lstStyle/>
                    <a:p>
                      <a:endParaRPr lang="es-ES"/>
                    </a:p>
                  </a:txBody>
                  <a:tcPr/>
                </a:tc>
                <a:tc>
                  <a:txBody>
                    <a:bodyPr/>
                    <a:lstStyle/>
                    <a:p>
                      <a:pPr lvl="0">
                        <a:buNone/>
                      </a:pPr>
                      <a:r>
                        <a:rPr lang="en-US" sz="900" b="1" i="0" u="none" strike="noStrike" noProof="0">
                          <a:latin typeface="Arial"/>
                        </a:rPr>
                        <a:t>Bogota</a:t>
                      </a:r>
                      <a:endParaRPr lang="es-ES" sz="900" b="1"/>
                    </a:p>
                  </a:txBody>
                  <a:tcPr/>
                </a:tc>
                <a:tc>
                  <a:txBody>
                    <a:bodyPr/>
                    <a:lstStyle/>
                    <a:p>
                      <a:pPr lvl="0">
                        <a:buNone/>
                      </a:pPr>
                      <a:r>
                        <a:rPr lang="en-US" sz="700" b="0" i="0" u="none" strike="noStrike" noProof="0">
                          <a:latin typeface="Arial"/>
                        </a:rPr>
                        <a:t>0.0391</a:t>
                      </a:r>
                      <a:endParaRPr lang="es-ES" sz="700"/>
                    </a:p>
                  </a:txBody>
                  <a:tcPr/>
                </a:tc>
                <a:tc>
                  <a:txBody>
                    <a:bodyPr/>
                    <a:lstStyle/>
                    <a:p>
                      <a:pPr lvl="0">
                        <a:buNone/>
                      </a:pPr>
                      <a:r>
                        <a:rPr lang="en-US" sz="700" b="0" i="0" u="none" strike="noStrike" noProof="0">
                          <a:latin typeface="Arial"/>
                        </a:rPr>
                        <a:t>13.4097</a:t>
                      </a:r>
                      <a:endParaRPr lang="es-ES" sz="700"/>
                    </a:p>
                  </a:txBody>
                  <a:tcPr/>
                </a:tc>
                <a:tc>
                  <a:txBody>
                    <a:bodyPr/>
                    <a:lstStyle/>
                    <a:p>
                      <a:pPr lvl="0" algn="l">
                        <a:lnSpc>
                          <a:spcPct val="100000"/>
                        </a:lnSpc>
                        <a:spcBef>
                          <a:spcPts val="0"/>
                        </a:spcBef>
                        <a:spcAft>
                          <a:spcPts val="0"/>
                        </a:spcAft>
                        <a:buNone/>
                      </a:pPr>
                      <a:r>
                        <a:rPr lang="en-US" sz="700" b="0" i="0" u="none" strike="noStrike" noProof="0" dirty="0">
                          <a:latin typeface="Arial"/>
                        </a:rPr>
                        <a:t>0.0624</a:t>
                      </a:r>
                      <a:endParaRPr lang="es-ES" sz="700" b="0" i="0" u="none" strike="noStrike" noProof="0" dirty="0">
                        <a:latin typeface="Arial"/>
                      </a:endParaRPr>
                    </a:p>
                  </a:txBody>
                  <a:tcPr/>
                </a:tc>
                <a:tc>
                  <a:txBody>
                    <a:bodyPr/>
                    <a:lstStyle/>
                    <a:p>
                      <a:pPr lvl="0">
                        <a:buNone/>
                      </a:pPr>
                      <a:r>
                        <a:rPr lang="en-US" sz="700" b="0" i="0" u="none" strike="noStrike" noProof="0">
                          <a:latin typeface="Arial"/>
                        </a:rPr>
                        <a:t>0.0401</a:t>
                      </a:r>
                      <a:endParaRPr lang="es-ES" sz="700"/>
                    </a:p>
                  </a:txBody>
                  <a:tcPr/>
                </a:tc>
                <a:tc>
                  <a:txBody>
                    <a:bodyPr/>
                    <a:lstStyle/>
                    <a:p>
                      <a:pPr lvl="0">
                        <a:buNone/>
                      </a:pPr>
                      <a:r>
                        <a:rPr lang="en-US" sz="700" b="0" i="0" u="none" strike="noStrike" noProof="0">
                          <a:latin typeface="Arial"/>
                        </a:rPr>
                        <a:t>13.4938</a:t>
                      </a:r>
                      <a:endParaRPr lang="es-ES" sz="700"/>
                    </a:p>
                  </a:txBody>
                  <a:tcPr/>
                </a:tc>
                <a:tc>
                  <a:txBody>
                    <a:bodyPr/>
                    <a:lstStyle/>
                    <a:p>
                      <a:pPr lvl="0">
                        <a:buNone/>
                      </a:pPr>
                      <a:r>
                        <a:rPr lang="en-US" sz="700" b="0" i="0" u="none" strike="noStrike" noProof="0" dirty="0">
                          <a:latin typeface="Arial"/>
                        </a:rPr>
                        <a:t>0.0354</a:t>
                      </a:r>
                      <a:endParaRPr lang="es-ES" sz="700" dirty="0"/>
                    </a:p>
                  </a:txBody>
                  <a:tcPr/>
                </a:tc>
                <a:extLst>
                  <a:ext uri="{0D108BD9-81ED-4DB2-BD59-A6C34878D82A}">
                    <a16:rowId xmlns:a16="http://schemas.microsoft.com/office/drawing/2014/main" val="1050047013"/>
                  </a:ext>
                </a:extLst>
              </a:tr>
            </a:tbl>
          </a:graphicData>
        </a:graphic>
      </p:graphicFrame>
      <p:sp>
        <p:nvSpPr>
          <p:cNvPr id="2" name="Marcador de número de diapositiva 1">
            <a:extLst>
              <a:ext uri="{FF2B5EF4-FFF2-40B4-BE49-F238E27FC236}">
                <a16:creationId xmlns:a16="http://schemas.microsoft.com/office/drawing/2014/main" id="{08437663-7D18-4D5C-ABDF-A30C6DED46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17</a:t>
            </a:fld>
            <a:endParaRPr lang="es-CO"/>
          </a:p>
        </p:txBody>
      </p:sp>
    </p:spTree>
    <p:extLst>
      <p:ext uri="{BB962C8B-B14F-4D97-AF65-F5344CB8AC3E}">
        <p14:creationId xmlns:p14="http://schemas.microsoft.com/office/powerpoint/2010/main" val="2804847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650D4337-83BE-448B-A9DE-2DCAF0544872}"/>
              </a:ext>
            </a:extLst>
          </p:cNvPr>
          <p:cNvSpPr/>
          <p:nvPr/>
        </p:nvSpPr>
        <p:spPr>
          <a:xfrm>
            <a:off x="2748773" y="3069372"/>
            <a:ext cx="6112261" cy="1902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75273DB8-4536-4CAF-9641-1B8FA65BD2C8}"/>
              </a:ext>
            </a:extLst>
          </p:cNvPr>
          <p:cNvSpPr/>
          <p:nvPr/>
        </p:nvSpPr>
        <p:spPr>
          <a:xfrm>
            <a:off x="2741804" y="1090031"/>
            <a:ext cx="6112261" cy="19026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cs typeface="Arial"/>
            </a:endParaRPr>
          </a:p>
        </p:txBody>
      </p:sp>
      <p:sp>
        <p:nvSpPr>
          <p:cNvPr id="14" name="Rectángulo 13">
            <a:extLst>
              <a:ext uri="{FF2B5EF4-FFF2-40B4-BE49-F238E27FC236}">
                <a16:creationId xmlns:a16="http://schemas.microsoft.com/office/drawing/2014/main" id="{6D431500-2DA5-41EA-A6A7-342A0ADF24E8}"/>
              </a:ext>
            </a:extLst>
          </p:cNvPr>
          <p:cNvSpPr/>
          <p:nvPr/>
        </p:nvSpPr>
        <p:spPr>
          <a:xfrm>
            <a:off x="1013366" y="3076342"/>
            <a:ext cx="1149969" cy="17772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09D4A7-A2EF-4FC8-9AAC-77E6A8883F1B}"/>
              </a:ext>
            </a:extLst>
          </p:cNvPr>
          <p:cNvSpPr/>
          <p:nvPr/>
        </p:nvSpPr>
        <p:spPr>
          <a:xfrm>
            <a:off x="1006397" y="1215483"/>
            <a:ext cx="1149969" cy="17772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0ED86A8A-C888-4388-B487-7FE513793A46}"/>
              </a:ext>
            </a:extLst>
          </p:cNvPr>
          <p:cNvSpPr/>
          <p:nvPr/>
        </p:nvSpPr>
        <p:spPr>
          <a:xfrm>
            <a:off x="2288145" y="2033229"/>
            <a:ext cx="348476" cy="146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BB215E72-D680-463A-990E-4B5C45BC3829}"/>
              </a:ext>
            </a:extLst>
          </p:cNvPr>
          <p:cNvSpPr/>
          <p:nvPr/>
        </p:nvSpPr>
        <p:spPr>
          <a:xfrm>
            <a:off x="2288144" y="3894088"/>
            <a:ext cx="348476" cy="146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3" descr="Mapa&#10;&#10;Descripción generada automáticamente">
            <a:extLst>
              <a:ext uri="{FF2B5EF4-FFF2-40B4-BE49-F238E27FC236}">
                <a16:creationId xmlns:a16="http://schemas.microsoft.com/office/drawing/2014/main" id="{9798AAB6-0B29-4506-AF6B-41BC0267E57E}"/>
              </a:ext>
            </a:extLst>
          </p:cNvPr>
          <p:cNvPicPr>
            <a:picLocks noChangeAspect="1"/>
          </p:cNvPicPr>
          <p:nvPr/>
        </p:nvPicPr>
        <p:blipFill>
          <a:blip r:embed="rId2"/>
          <a:stretch>
            <a:fillRect/>
          </a:stretch>
        </p:blipFill>
        <p:spPr>
          <a:xfrm>
            <a:off x="1039850" y="1264157"/>
            <a:ext cx="1098397" cy="796144"/>
          </a:xfrm>
          <a:prstGeom prst="rect">
            <a:avLst/>
          </a:prstGeom>
        </p:spPr>
      </p:pic>
      <p:pic>
        <p:nvPicPr>
          <p:cNvPr id="8" name="Imagen 8" descr="Mapa&#10;&#10;Descripción generada automáticamente">
            <a:extLst>
              <a:ext uri="{FF2B5EF4-FFF2-40B4-BE49-F238E27FC236}">
                <a16:creationId xmlns:a16="http://schemas.microsoft.com/office/drawing/2014/main" id="{FE1AADA3-4A9D-4683-ABBD-04F4A875BD1F}"/>
              </a:ext>
            </a:extLst>
          </p:cNvPr>
          <p:cNvPicPr>
            <a:picLocks noChangeAspect="1"/>
          </p:cNvPicPr>
          <p:nvPr/>
        </p:nvPicPr>
        <p:blipFill>
          <a:blip r:embed="rId3"/>
          <a:stretch>
            <a:fillRect/>
          </a:stretch>
        </p:blipFill>
        <p:spPr>
          <a:xfrm>
            <a:off x="1032880" y="2107468"/>
            <a:ext cx="1098397" cy="796144"/>
          </a:xfrm>
          <a:prstGeom prst="rect">
            <a:avLst/>
          </a:prstGeom>
        </p:spPr>
      </p:pic>
      <p:pic>
        <p:nvPicPr>
          <p:cNvPr id="9" name="Imagen 9" descr="Mapa&#10;&#10;Descripción generada automáticamente">
            <a:extLst>
              <a:ext uri="{FF2B5EF4-FFF2-40B4-BE49-F238E27FC236}">
                <a16:creationId xmlns:a16="http://schemas.microsoft.com/office/drawing/2014/main" id="{D7223EED-D4EA-48C7-9EE0-A0306053736C}"/>
              </a:ext>
            </a:extLst>
          </p:cNvPr>
          <p:cNvPicPr>
            <a:picLocks noChangeAspect="1"/>
          </p:cNvPicPr>
          <p:nvPr/>
        </p:nvPicPr>
        <p:blipFill>
          <a:blip r:embed="rId4"/>
          <a:stretch>
            <a:fillRect/>
          </a:stretch>
        </p:blipFill>
        <p:spPr>
          <a:xfrm>
            <a:off x="1025912" y="3125017"/>
            <a:ext cx="1112334" cy="803112"/>
          </a:xfrm>
          <a:prstGeom prst="rect">
            <a:avLst/>
          </a:prstGeom>
        </p:spPr>
      </p:pic>
      <p:pic>
        <p:nvPicPr>
          <p:cNvPr id="16" name="Imagen 18" descr="Mapa&#10;&#10;Descripción generada automáticamente">
            <a:extLst>
              <a:ext uri="{FF2B5EF4-FFF2-40B4-BE49-F238E27FC236}">
                <a16:creationId xmlns:a16="http://schemas.microsoft.com/office/drawing/2014/main" id="{07B2CEA5-ADDF-4C68-9805-58181AAA1174}"/>
              </a:ext>
            </a:extLst>
          </p:cNvPr>
          <p:cNvPicPr>
            <a:picLocks noChangeAspect="1"/>
          </p:cNvPicPr>
          <p:nvPr/>
        </p:nvPicPr>
        <p:blipFill>
          <a:blip r:embed="rId5"/>
          <a:stretch>
            <a:fillRect/>
          </a:stretch>
        </p:blipFill>
        <p:spPr>
          <a:xfrm>
            <a:off x="1025912" y="4024084"/>
            <a:ext cx="1112334" cy="803112"/>
          </a:xfrm>
          <a:prstGeom prst="rect">
            <a:avLst/>
          </a:prstGeom>
        </p:spPr>
      </p:pic>
      <p:sp>
        <p:nvSpPr>
          <p:cNvPr id="23" name="Título 1">
            <a:extLst>
              <a:ext uri="{FF2B5EF4-FFF2-40B4-BE49-F238E27FC236}">
                <a16:creationId xmlns:a16="http://schemas.microsoft.com/office/drawing/2014/main" id="{AA155F25-35D7-4B7C-B8B3-4A22FEE74696}"/>
              </a:ext>
            </a:extLst>
          </p:cNvPr>
          <p:cNvSpPr txBox="1">
            <a:spLocks/>
          </p:cNvSpPr>
          <p:nvPr/>
        </p:nvSpPr>
        <p:spPr>
          <a:xfrm>
            <a:off x="611151" y="715463"/>
            <a:ext cx="8520600" cy="377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1600"/>
              <a:t>August.  Pressure.</a:t>
            </a:r>
            <a:endParaRPr lang="es-ES"/>
          </a:p>
        </p:txBody>
      </p:sp>
      <p:pic>
        <p:nvPicPr>
          <p:cNvPr id="5" name="Imagen 20" descr="Imagen que contiene Mapa&#10;&#10;Descripción generada automáticamente">
            <a:extLst>
              <a:ext uri="{FF2B5EF4-FFF2-40B4-BE49-F238E27FC236}">
                <a16:creationId xmlns:a16="http://schemas.microsoft.com/office/drawing/2014/main" id="{1F011F92-BDB2-4780-995B-A6DDE59F95E2}"/>
              </a:ext>
            </a:extLst>
          </p:cNvPr>
          <p:cNvPicPr>
            <a:picLocks noChangeAspect="1"/>
          </p:cNvPicPr>
          <p:nvPr/>
        </p:nvPicPr>
        <p:blipFill>
          <a:blip r:embed="rId6"/>
          <a:stretch>
            <a:fillRect/>
          </a:stretch>
        </p:blipFill>
        <p:spPr>
          <a:xfrm>
            <a:off x="2849707" y="1129677"/>
            <a:ext cx="2541877" cy="1845055"/>
          </a:xfrm>
          <a:prstGeom prst="rect">
            <a:avLst/>
          </a:prstGeom>
        </p:spPr>
      </p:pic>
      <p:pic>
        <p:nvPicPr>
          <p:cNvPr id="21" name="Imagen 21" descr="Imagen que contiene Mapa&#10;&#10;Descripción generada automáticamente">
            <a:extLst>
              <a:ext uri="{FF2B5EF4-FFF2-40B4-BE49-F238E27FC236}">
                <a16:creationId xmlns:a16="http://schemas.microsoft.com/office/drawing/2014/main" id="{D21B586E-77A6-48DC-BE77-BBB2AF154733}"/>
              </a:ext>
            </a:extLst>
          </p:cNvPr>
          <p:cNvPicPr>
            <a:picLocks noChangeAspect="1"/>
          </p:cNvPicPr>
          <p:nvPr/>
        </p:nvPicPr>
        <p:blipFill>
          <a:blip r:embed="rId7"/>
          <a:stretch>
            <a:fillRect/>
          </a:stretch>
        </p:blipFill>
        <p:spPr>
          <a:xfrm>
            <a:off x="5824104" y="1129677"/>
            <a:ext cx="2541877" cy="1845055"/>
          </a:xfrm>
          <a:prstGeom prst="rect">
            <a:avLst/>
          </a:prstGeom>
        </p:spPr>
      </p:pic>
      <p:pic>
        <p:nvPicPr>
          <p:cNvPr id="22" name="Imagen 23" descr="Imagen que contiene Diagrama&#10;&#10;Descripción generada automáticamente">
            <a:extLst>
              <a:ext uri="{FF2B5EF4-FFF2-40B4-BE49-F238E27FC236}">
                <a16:creationId xmlns:a16="http://schemas.microsoft.com/office/drawing/2014/main" id="{F65F8F82-A75A-446E-B0EA-C060137FD482}"/>
              </a:ext>
            </a:extLst>
          </p:cNvPr>
          <p:cNvPicPr>
            <a:picLocks noChangeAspect="1"/>
          </p:cNvPicPr>
          <p:nvPr/>
        </p:nvPicPr>
        <p:blipFill>
          <a:blip r:embed="rId8"/>
          <a:stretch>
            <a:fillRect/>
          </a:stretch>
        </p:blipFill>
        <p:spPr>
          <a:xfrm>
            <a:off x="2849707" y="3097456"/>
            <a:ext cx="2541877" cy="1845055"/>
          </a:xfrm>
          <a:prstGeom prst="rect">
            <a:avLst/>
          </a:prstGeom>
        </p:spPr>
      </p:pic>
      <p:pic>
        <p:nvPicPr>
          <p:cNvPr id="4" name="Imagen 5" descr="Imagen que contiene Diagrama&#10;&#10;Descripción generada automáticamente">
            <a:extLst>
              <a:ext uri="{FF2B5EF4-FFF2-40B4-BE49-F238E27FC236}">
                <a16:creationId xmlns:a16="http://schemas.microsoft.com/office/drawing/2014/main" id="{B70B6E85-AC84-4275-8B0E-BBC6F4BF2BE2}"/>
              </a:ext>
            </a:extLst>
          </p:cNvPr>
          <p:cNvPicPr>
            <a:picLocks noChangeAspect="1"/>
          </p:cNvPicPr>
          <p:nvPr/>
        </p:nvPicPr>
        <p:blipFill>
          <a:blip r:embed="rId9"/>
          <a:stretch>
            <a:fillRect/>
          </a:stretch>
        </p:blipFill>
        <p:spPr>
          <a:xfrm>
            <a:off x="5862754" y="3131987"/>
            <a:ext cx="2492298" cy="1806722"/>
          </a:xfrm>
          <a:prstGeom prst="rect">
            <a:avLst/>
          </a:prstGeom>
        </p:spPr>
      </p:pic>
      <p:sp>
        <p:nvSpPr>
          <p:cNvPr id="24" name="Google Shape;62;p14">
            <a:extLst>
              <a:ext uri="{FF2B5EF4-FFF2-40B4-BE49-F238E27FC236}">
                <a16:creationId xmlns:a16="http://schemas.microsoft.com/office/drawing/2014/main" id="{1FB79748-E20B-4141-958B-35915830E0DA}"/>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3. Preliminar </a:t>
            </a:r>
            <a:r>
              <a:rPr lang="es-ES" dirty="0" err="1">
                <a:ea typeface="+mn-lt"/>
                <a:cs typeface="+mn-lt"/>
              </a:rPr>
              <a:t>results</a:t>
            </a:r>
            <a:endParaRPr lang="es-ES" dirty="0"/>
          </a:p>
        </p:txBody>
      </p:sp>
      <p:sp>
        <p:nvSpPr>
          <p:cNvPr id="3" name="Marcador de número de diapositiva 2">
            <a:extLst>
              <a:ext uri="{FF2B5EF4-FFF2-40B4-BE49-F238E27FC236}">
                <a16:creationId xmlns:a16="http://schemas.microsoft.com/office/drawing/2014/main" id="{D53D12CC-ECD5-40B0-BDB4-041B4C231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18</a:t>
            </a:fld>
            <a:endParaRPr lang="es-CO"/>
          </a:p>
        </p:txBody>
      </p:sp>
    </p:spTree>
    <p:extLst>
      <p:ext uri="{BB962C8B-B14F-4D97-AF65-F5344CB8AC3E}">
        <p14:creationId xmlns:p14="http://schemas.microsoft.com/office/powerpoint/2010/main" val="89987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Gráfico&#10;&#10;Descripción generada automáticamente">
            <a:extLst>
              <a:ext uri="{FF2B5EF4-FFF2-40B4-BE49-F238E27FC236}">
                <a16:creationId xmlns:a16="http://schemas.microsoft.com/office/drawing/2014/main" id="{E8D4528A-BF79-4B11-B362-5894E49DEEF4}"/>
              </a:ext>
            </a:extLst>
          </p:cNvPr>
          <p:cNvPicPr>
            <a:picLocks noChangeAspect="1"/>
          </p:cNvPicPr>
          <p:nvPr/>
        </p:nvPicPr>
        <p:blipFill rotWithShape="1">
          <a:blip r:embed="rId2"/>
          <a:srcRect l="9688" t="4306" r="73692" b="51611"/>
          <a:stretch/>
        </p:blipFill>
        <p:spPr>
          <a:xfrm>
            <a:off x="270117" y="361946"/>
            <a:ext cx="1738341" cy="2415470"/>
          </a:xfrm>
          <a:prstGeom prst="rect">
            <a:avLst/>
          </a:prstGeom>
        </p:spPr>
      </p:pic>
      <p:pic>
        <p:nvPicPr>
          <p:cNvPr id="7" name="Imagen 2" descr="Diagrama&#10;&#10;Descripción generada automáticamente">
            <a:extLst>
              <a:ext uri="{FF2B5EF4-FFF2-40B4-BE49-F238E27FC236}">
                <a16:creationId xmlns:a16="http://schemas.microsoft.com/office/drawing/2014/main" id="{14CCA0F1-84CB-447B-8EFF-7FF4D5FC782E}"/>
              </a:ext>
            </a:extLst>
          </p:cNvPr>
          <p:cNvPicPr>
            <a:picLocks noChangeAspect="1"/>
          </p:cNvPicPr>
          <p:nvPr/>
        </p:nvPicPr>
        <p:blipFill rotWithShape="1">
          <a:blip r:embed="rId3"/>
          <a:srcRect l="10060" t="5251" r="73581" b="49708"/>
          <a:stretch/>
        </p:blipFill>
        <p:spPr>
          <a:xfrm>
            <a:off x="5481275" y="412831"/>
            <a:ext cx="1686297" cy="2440850"/>
          </a:xfrm>
          <a:prstGeom prst="rect">
            <a:avLst/>
          </a:prstGeom>
        </p:spPr>
      </p:pic>
      <p:pic>
        <p:nvPicPr>
          <p:cNvPr id="8" name="Imagen 3" descr="Gráfico&#10;&#10;Descripción generada automáticamente">
            <a:extLst>
              <a:ext uri="{FF2B5EF4-FFF2-40B4-BE49-F238E27FC236}">
                <a16:creationId xmlns:a16="http://schemas.microsoft.com/office/drawing/2014/main" id="{FF77F0A0-4B5C-432D-9C27-AE83CC758119}"/>
              </a:ext>
            </a:extLst>
          </p:cNvPr>
          <p:cNvPicPr>
            <a:picLocks noChangeAspect="1"/>
          </p:cNvPicPr>
          <p:nvPr/>
        </p:nvPicPr>
        <p:blipFill rotWithShape="1">
          <a:blip r:embed="rId2"/>
          <a:srcRect l="58310" t="2849" r="25070" b="53068"/>
          <a:stretch/>
        </p:blipFill>
        <p:spPr>
          <a:xfrm>
            <a:off x="1991299" y="285106"/>
            <a:ext cx="1756607" cy="2440850"/>
          </a:xfrm>
          <a:prstGeom prst="rect">
            <a:avLst/>
          </a:prstGeom>
        </p:spPr>
      </p:pic>
      <p:pic>
        <p:nvPicPr>
          <p:cNvPr id="9" name="Imagen 3" descr="Gráfico&#10;&#10;Descripción generada automáticamente">
            <a:extLst>
              <a:ext uri="{FF2B5EF4-FFF2-40B4-BE49-F238E27FC236}">
                <a16:creationId xmlns:a16="http://schemas.microsoft.com/office/drawing/2014/main" id="{F70FB642-BED4-48C8-BB5A-582C973A1D60}"/>
              </a:ext>
            </a:extLst>
          </p:cNvPr>
          <p:cNvPicPr>
            <a:picLocks noChangeAspect="1"/>
          </p:cNvPicPr>
          <p:nvPr/>
        </p:nvPicPr>
        <p:blipFill rotWithShape="1">
          <a:blip r:embed="rId2"/>
          <a:srcRect l="9879" t="51198" r="73501" b="4719"/>
          <a:stretch/>
        </p:blipFill>
        <p:spPr>
          <a:xfrm>
            <a:off x="198374" y="2696430"/>
            <a:ext cx="1829233" cy="2291318"/>
          </a:xfrm>
          <a:prstGeom prst="rect">
            <a:avLst/>
          </a:prstGeom>
        </p:spPr>
      </p:pic>
      <p:pic>
        <p:nvPicPr>
          <p:cNvPr id="10" name="Imagen 3" descr="Gráfico&#10;&#10;Descripción generada automáticamente">
            <a:extLst>
              <a:ext uri="{FF2B5EF4-FFF2-40B4-BE49-F238E27FC236}">
                <a16:creationId xmlns:a16="http://schemas.microsoft.com/office/drawing/2014/main" id="{F070EE6A-946F-4E2E-AF56-36CD5B9E2D0D}"/>
              </a:ext>
            </a:extLst>
          </p:cNvPr>
          <p:cNvPicPr>
            <a:picLocks noChangeAspect="1"/>
          </p:cNvPicPr>
          <p:nvPr/>
        </p:nvPicPr>
        <p:blipFill rotWithShape="1">
          <a:blip r:embed="rId2"/>
          <a:srcRect l="26655" t="51198" r="56725" b="4719"/>
          <a:stretch/>
        </p:blipFill>
        <p:spPr>
          <a:xfrm>
            <a:off x="2143500" y="2714525"/>
            <a:ext cx="1794117" cy="2291317"/>
          </a:xfrm>
          <a:prstGeom prst="rect">
            <a:avLst/>
          </a:prstGeom>
        </p:spPr>
      </p:pic>
      <p:pic>
        <p:nvPicPr>
          <p:cNvPr id="11" name="Imagen 2" descr="Diagrama&#10;&#10;Descripción generada automáticamente">
            <a:extLst>
              <a:ext uri="{FF2B5EF4-FFF2-40B4-BE49-F238E27FC236}">
                <a16:creationId xmlns:a16="http://schemas.microsoft.com/office/drawing/2014/main" id="{5B61D6D1-44B1-4193-B559-24430A53838D}"/>
              </a:ext>
            </a:extLst>
          </p:cNvPr>
          <p:cNvPicPr>
            <a:picLocks noChangeAspect="1"/>
          </p:cNvPicPr>
          <p:nvPr/>
        </p:nvPicPr>
        <p:blipFill rotWithShape="1">
          <a:blip r:embed="rId3"/>
          <a:srcRect l="10060" t="5251" r="73581" b="49708"/>
          <a:stretch/>
        </p:blipFill>
        <p:spPr>
          <a:xfrm>
            <a:off x="7081180" y="361946"/>
            <a:ext cx="1756607" cy="2542621"/>
          </a:xfrm>
          <a:prstGeom prst="rect">
            <a:avLst/>
          </a:prstGeom>
        </p:spPr>
      </p:pic>
      <p:pic>
        <p:nvPicPr>
          <p:cNvPr id="12" name="Imagen 2" descr="Diagrama&#10;&#10;Descripción generada automáticamente">
            <a:extLst>
              <a:ext uri="{FF2B5EF4-FFF2-40B4-BE49-F238E27FC236}">
                <a16:creationId xmlns:a16="http://schemas.microsoft.com/office/drawing/2014/main" id="{BFA972FD-E569-431B-8089-3D2074771545}"/>
              </a:ext>
            </a:extLst>
          </p:cNvPr>
          <p:cNvPicPr>
            <a:picLocks noChangeAspect="1"/>
          </p:cNvPicPr>
          <p:nvPr/>
        </p:nvPicPr>
        <p:blipFill rotWithShape="1">
          <a:blip r:embed="rId3"/>
          <a:srcRect l="9830" t="50487" r="73811" b="4472"/>
          <a:stretch/>
        </p:blipFill>
        <p:spPr>
          <a:xfrm>
            <a:off x="5597505" y="2740154"/>
            <a:ext cx="1598452" cy="2313698"/>
          </a:xfrm>
          <a:prstGeom prst="rect">
            <a:avLst/>
          </a:prstGeom>
        </p:spPr>
      </p:pic>
      <p:pic>
        <p:nvPicPr>
          <p:cNvPr id="13" name="Imagen 2" descr="Diagrama&#10;&#10;Descripción generada automáticamente">
            <a:extLst>
              <a:ext uri="{FF2B5EF4-FFF2-40B4-BE49-F238E27FC236}">
                <a16:creationId xmlns:a16="http://schemas.microsoft.com/office/drawing/2014/main" id="{DF12A653-FBA3-4B85-8A3D-CD7C3016470E}"/>
              </a:ext>
            </a:extLst>
          </p:cNvPr>
          <p:cNvPicPr>
            <a:picLocks noChangeAspect="1"/>
          </p:cNvPicPr>
          <p:nvPr/>
        </p:nvPicPr>
        <p:blipFill rotWithShape="1">
          <a:blip r:embed="rId3"/>
          <a:srcRect l="27723" t="48524" r="55918" b="6435"/>
          <a:stretch/>
        </p:blipFill>
        <p:spPr>
          <a:xfrm>
            <a:off x="7387598" y="2685240"/>
            <a:ext cx="1598452" cy="2313698"/>
          </a:xfrm>
          <a:prstGeom prst="rect">
            <a:avLst/>
          </a:prstGeom>
        </p:spPr>
      </p:pic>
      <p:pic>
        <p:nvPicPr>
          <p:cNvPr id="15" name="Imagen 5" descr="Imagen que contiene Forma, Rectángulo&#10;&#10;Descripción generada automáticamente">
            <a:extLst>
              <a:ext uri="{FF2B5EF4-FFF2-40B4-BE49-F238E27FC236}">
                <a16:creationId xmlns:a16="http://schemas.microsoft.com/office/drawing/2014/main" id="{B9BE96DE-82B0-4766-B62B-ED57CA620516}"/>
              </a:ext>
            </a:extLst>
          </p:cNvPr>
          <p:cNvPicPr>
            <a:picLocks noChangeAspect="1"/>
          </p:cNvPicPr>
          <p:nvPr/>
        </p:nvPicPr>
        <p:blipFill>
          <a:blip r:embed="rId4"/>
          <a:stretch>
            <a:fillRect/>
          </a:stretch>
        </p:blipFill>
        <p:spPr>
          <a:xfrm>
            <a:off x="3684901" y="2519808"/>
            <a:ext cx="2014680" cy="440691"/>
          </a:xfrm>
          <a:prstGeom prst="rect">
            <a:avLst/>
          </a:prstGeom>
        </p:spPr>
      </p:pic>
      <p:sp>
        <p:nvSpPr>
          <p:cNvPr id="2" name="Marcador de número de diapositiva 1">
            <a:extLst>
              <a:ext uri="{FF2B5EF4-FFF2-40B4-BE49-F238E27FC236}">
                <a16:creationId xmlns:a16="http://schemas.microsoft.com/office/drawing/2014/main" id="{3C60F552-1378-40E7-B2A2-24E6E9E10E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19</a:t>
            </a:fld>
            <a:endParaRPr lang="es-CO"/>
          </a:p>
        </p:txBody>
      </p:sp>
    </p:spTree>
    <p:extLst>
      <p:ext uri="{BB962C8B-B14F-4D97-AF65-F5344CB8AC3E}">
        <p14:creationId xmlns:p14="http://schemas.microsoft.com/office/powerpoint/2010/main" val="3098746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graphicFrame>
        <p:nvGraphicFramePr>
          <p:cNvPr id="13" name="Diagrama 13">
            <a:extLst>
              <a:ext uri="{FF2B5EF4-FFF2-40B4-BE49-F238E27FC236}">
                <a16:creationId xmlns:a16="http://schemas.microsoft.com/office/drawing/2014/main" id="{F56D315A-94BE-4A28-8AC8-12F337804763}"/>
              </a:ext>
            </a:extLst>
          </p:cNvPr>
          <p:cNvGraphicFramePr/>
          <p:nvPr>
            <p:extLst>
              <p:ext uri="{D42A27DB-BD31-4B8C-83A1-F6EECF244321}">
                <p14:modId xmlns:p14="http://schemas.microsoft.com/office/powerpoint/2010/main" val="2659802738"/>
              </p:ext>
            </p:extLst>
          </p:nvPr>
        </p:nvGraphicFramePr>
        <p:xfrm>
          <a:off x="1283178" y="1465413"/>
          <a:ext cx="6987396" cy="32909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80" name="Google Shape;62;p14">
            <a:extLst>
              <a:ext uri="{FF2B5EF4-FFF2-40B4-BE49-F238E27FC236}">
                <a16:creationId xmlns:a16="http://schemas.microsoft.com/office/drawing/2014/main" id="{3E7F3122-8269-4512-A012-0E23AD5FD495}"/>
              </a:ext>
            </a:extLst>
          </p:cNvPr>
          <p:cNvSpPr txBox="1">
            <a:spLocks/>
          </p:cNvSpPr>
          <p:nvPr/>
        </p:nvSpPr>
        <p:spPr>
          <a:xfrm>
            <a:off x="-1007" y="211407"/>
            <a:ext cx="4574015"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cs typeface="Arial"/>
              </a:rPr>
              <a:t>OUTLINE</a:t>
            </a:r>
          </a:p>
        </p:txBody>
      </p:sp>
      <p:sp>
        <p:nvSpPr>
          <p:cNvPr id="2" name="Marcador de número de diapositiva 1">
            <a:extLst>
              <a:ext uri="{FF2B5EF4-FFF2-40B4-BE49-F238E27FC236}">
                <a16:creationId xmlns:a16="http://schemas.microsoft.com/office/drawing/2014/main" id="{325C1D1F-6FBE-4C06-B138-9A41FD19FF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a:t>
            </a:fld>
            <a:endParaRPr lang="es-CO"/>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523A1D89-48B9-490A-8B60-D1DE1EDE23B4}"/>
              </a:ext>
            </a:extLst>
          </p:cNvPr>
          <p:cNvSpPr txBox="1">
            <a:spLocks/>
          </p:cNvSpPr>
          <p:nvPr/>
        </p:nvSpPr>
        <p:spPr>
          <a:xfrm>
            <a:off x="430873" y="2842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2400"/>
              <a:t>Statistics. Summary</a:t>
            </a:r>
          </a:p>
        </p:txBody>
      </p:sp>
      <p:sp>
        <p:nvSpPr>
          <p:cNvPr id="16" name="Título 1">
            <a:extLst>
              <a:ext uri="{FF2B5EF4-FFF2-40B4-BE49-F238E27FC236}">
                <a16:creationId xmlns:a16="http://schemas.microsoft.com/office/drawing/2014/main" id="{7725D138-385D-4F7D-A6A4-DA64FBAEA371}"/>
              </a:ext>
            </a:extLst>
          </p:cNvPr>
          <p:cNvSpPr txBox="1">
            <a:spLocks/>
          </p:cNvSpPr>
          <p:nvPr/>
        </p:nvSpPr>
        <p:spPr>
          <a:xfrm>
            <a:off x="430873" y="709423"/>
            <a:ext cx="8520600" cy="377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1600"/>
              <a:t>August. Pressure.</a:t>
            </a:r>
          </a:p>
        </p:txBody>
      </p:sp>
      <p:graphicFrame>
        <p:nvGraphicFramePr>
          <p:cNvPr id="3" name="Tabla 4">
            <a:extLst>
              <a:ext uri="{FF2B5EF4-FFF2-40B4-BE49-F238E27FC236}">
                <a16:creationId xmlns:a16="http://schemas.microsoft.com/office/drawing/2014/main" id="{19693D7C-6C21-46CB-A119-2B365BE384B2}"/>
              </a:ext>
            </a:extLst>
          </p:cNvPr>
          <p:cNvGraphicFramePr>
            <a:graphicFrameLocks noGrp="1"/>
          </p:cNvGraphicFramePr>
          <p:nvPr>
            <p:extLst>
              <p:ext uri="{D42A27DB-BD31-4B8C-83A1-F6EECF244321}">
                <p14:modId xmlns:p14="http://schemas.microsoft.com/office/powerpoint/2010/main" val="1695067302"/>
              </p:ext>
            </p:extLst>
          </p:nvPr>
        </p:nvGraphicFramePr>
        <p:xfrm>
          <a:off x="442104" y="32349"/>
          <a:ext cx="7216051" cy="2395758"/>
        </p:xfrm>
        <a:graphic>
          <a:graphicData uri="http://schemas.openxmlformats.org/drawingml/2006/table">
            <a:tbl>
              <a:tblPr firstRow="1" bandRow="1">
                <a:tableStyleId>{5C22544A-7EE6-4342-B048-85BDC9FD1C3A}</a:tableStyleId>
              </a:tblPr>
              <a:tblGrid>
                <a:gridCol w="1464459">
                  <a:extLst>
                    <a:ext uri="{9D8B030D-6E8A-4147-A177-3AD203B41FA5}">
                      <a16:colId xmlns:a16="http://schemas.microsoft.com/office/drawing/2014/main" val="2178014525"/>
                    </a:ext>
                  </a:extLst>
                </a:gridCol>
                <a:gridCol w="976301">
                  <a:extLst>
                    <a:ext uri="{9D8B030D-6E8A-4147-A177-3AD203B41FA5}">
                      <a16:colId xmlns:a16="http://schemas.microsoft.com/office/drawing/2014/main" val="418794876"/>
                    </a:ext>
                  </a:extLst>
                </a:gridCol>
                <a:gridCol w="732226">
                  <a:extLst>
                    <a:ext uri="{9D8B030D-6E8A-4147-A177-3AD203B41FA5}">
                      <a16:colId xmlns:a16="http://schemas.microsoft.com/office/drawing/2014/main" val="1072335799"/>
                    </a:ext>
                  </a:extLst>
                </a:gridCol>
                <a:gridCol w="894943">
                  <a:extLst>
                    <a:ext uri="{9D8B030D-6E8A-4147-A177-3AD203B41FA5}">
                      <a16:colId xmlns:a16="http://schemas.microsoft.com/office/drawing/2014/main" val="3734376450"/>
                    </a:ext>
                  </a:extLst>
                </a:gridCol>
                <a:gridCol w="732226">
                  <a:extLst>
                    <a:ext uri="{9D8B030D-6E8A-4147-A177-3AD203B41FA5}">
                      <a16:colId xmlns:a16="http://schemas.microsoft.com/office/drawing/2014/main" val="2387283913"/>
                    </a:ext>
                  </a:extLst>
                </a:gridCol>
                <a:gridCol w="650864">
                  <a:extLst>
                    <a:ext uri="{9D8B030D-6E8A-4147-A177-3AD203B41FA5}">
                      <a16:colId xmlns:a16="http://schemas.microsoft.com/office/drawing/2014/main" val="2472357586"/>
                    </a:ext>
                  </a:extLst>
                </a:gridCol>
                <a:gridCol w="949185">
                  <a:extLst>
                    <a:ext uri="{9D8B030D-6E8A-4147-A177-3AD203B41FA5}">
                      <a16:colId xmlns:a16="http://schemas.microsoft.com/office/drawing/2014/main" val="3184383251"/>
                    </a:ext>
                  </a:extLst>
                </a:gridCol>
                <a:gridCol w="815847">
                  <a:extLst>
                    <a:ext uri="{9D8B030D-6E8A-4147-A177-3AD203B41FA5}">
                      <a16:colId xmlns:a16="http://schemas.microsoft.com/office/drawing/2014/main" val="2749357694"/>
                    </a:ext>
                  </a:extLst>
                </a:gridCol>
              </a:tblGrid>
              <a:tr h="195752">
                <a:tc>
                  <a:txBody>
                    <a:bodyPr/>
                    <a:lstStyle/>
                    <a:p>
                      <a:pPr lvl="0">
                        <a:buNone/>
                      </a:pPr>
                      <a:endParaRPr lang="es-ES" sz="800"/>
                    </a:p>
                  </a:txBody>
                  <a:tcPr/>
                </a:tc>
                <a:tc>
                  <a:txBody>
                    <a:bodyPr/>
                    <a:lstStyle/>
                    <a:p>
                      <a:pPr lvl="0">
                        <a:buNone/>
                      </a:pPr>
                      <a:endParaRPr lang="es-ES" sz="800"/>
                    </a:p>
                  </a:txBody>
                  <a:tcPr/>
                </a:tc>
                <a:tc gridSpan="3">
                  <a:txBody>
                    <a:bodyPr/>
                    <a:lstStyle/>
                    <a:p>
                      <a:pPr lvl="0">
                        <a:buNone/>
                      </a:pPr>
                      <a:r>
                        <a:rPr lang="es-ES" sz="800"/>
                        <a:t>Assimilated</a:t>
                      </a:r>
                    </a:p>
                  </a:txBody>
                  <a:tcPr/>
                </a:tc>
                <a:tc hMerge="1">
                  <a:txBody>
                    <a:bodyPr/>
                    <a:lstStyle/>
                    <a:p>
                      <a:endParaRPr lang="es-ES"/>
                    </a:p>
                  </a:txBody>
                  <a:tcPr/>
                </a:tc>
                <a:tc hMerge="1">
                  <a:txBody>
                    <a:bodyPr/>
                    <a:lstStyle/>
                    <a:p>
                      <a:endParaRPr lang="es-ES"/>
                    </a:p>
                  </a:txBody>
                  <a:tcPr/>
                </a:tc>
                <a:tc gridSpan="3">
                  <a:txBody>
                    <a:bodyPr/>
                    <a:lstStyle/>
                    <a:p>
                      <a:pPr lvl="0" algn="l">
                        <a:lnSpc>
                          <a:spcPct val="100000"/>
                        </a:lnSpc>
                        <a:spcBef>
                          <a:spcPts val="0"/>
                        </a:spcBef>
                        <a:spcAft>
                          <a:spcPts val="0"/>
                        </a:spcAft>
                        <a:buNone/>
                      </a:pPr>
                      <a:r>
                        <a:rPr lang="es-ES" sz="800" b="1" i="0" u="none" strike="noStrike" noProof="0">
                          <a:latin typeface="Arial"/>
                        </a:rPr>
                        <a:t>No Assimilated</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263025773"/>
                  </a:ext>
                </a:extLst>
              </a:tr>
              <a:tr h="195752">
                <a:tc>
                  <a:txBody>
                    <a:bodyPr/>
                    <a:lstStyle/>
                    <a:p>
                      <a:pPr lvl="0">
                        <a:buNone/>
                      </a:pPr>
                      <a:endParaRPr lang="es-ES" sz="800"/>
                    </a:p>
                  </a:txBody>
                  <a:tcPr/>
                </a:tc>
                <a:tc>
                  <a:txBody>
                    <a:bodyPr/>
                    <a:lstStyle/>
                    <a:p>
                      <a:endParaRPr lang="es-ES" sz="800"/>
                    </a:p>
                  </a:txBody>
                  <a:tcPr/>
                </a:tc>
                <a:tc>
                  <a:txBody>
                    <a:bodyPr/>
                    <a:lstStyle/>
                    <a:p>
                      <a:r>
                        <a:rPr lang="es-ES" sz="800" b="1"/>
                        <a:t>FB</a:t>
                      </a:r>
                    </a:p>
                  </a:txBody>
                  <a:tcPr/>
                </a:tc>
                <a:tc>
                  <a:txBody>
                    <a:bodyPr/>
                    <a:lstStyle/>
                    <a:p>
                      <a:r>
                        <a:rPr lang="es-ES" sz="800" b="1"/>
                        <a:t>RMSE</a:t>
                      </a:r>
                    </a:p>
                  </a:txBody>
                  <a:tcPr/>
                </a:tc>
                <a:tc>
                  <a:txBody>
                    <a:bodyPr/>
                    <a:lstStyle/>
                    <a:p>
                      <a:r>
                        <a:rPr lang="es-ES" sz="800" b="1"/>
                        <a:t>CF</a:t>
                      </a:r>
                    </a:p>
                  </a:txBody>
                  <a:tcPr/>
                </a:tc>
                <a:tc>
                  <a:txBody>
                    <a:bodyPr/>
                    <a:lstStyle/>
                    <a:p>
                      <a:pPr lvl="0">
                        <a:buNone/>
                      </a:pPr>
                      <a:r>
                        <a:rPr lang="es-ES" sz="800" b="1"/>
                        <a:t>FB</a:t>
                      </a:r>
                    </a:p>
                  </a:txBody>
                  <a:tcPr/>
                </a:tc>
                <a:tc>
                  <a:txBody>
                    <a:bodyPr/>
                    <a:lstStyle/>
                    <a:p>
                      <a:pPr lvl="0">
                        <a:buNone/>
                      </a:pPr>
                      <a:r>
                        <a:rPr lang="es-ES" sz="800" b="1"/>
                        <a:t>RMSE</a:t>
                      </a:r>
                    </a:p>
                  </a:txBody>
                  <a:tcPr/>
                </a:tc>
                <a:tc>
                  <a:txBody>
                    <a:bodyPr/>
                    <a:lstStyle/>
                    <a:p>
                      <a:pPr lvl="0">
                        <a:buNone/>
                      </a:pPr>
                      <a:r>
                        <a:rPr lang="es-ES" sz="800" b="1"/>
                        <a:t>CF</a:t>
                      </a:r>
                    </a:p>
                  </a:txBody>
                  <a:tcPr/>
                </a:tc>
                <a:extLst>
                  <a:ext uri="{0D108BD9-81ED-4DB2-BD59-A6C34878D82A}">
                    <a16:rowId xmlns:a16="http://schemas.microsoft.com/office/drawing/2014/main" val="525918487"/>
                  </a:ext>
                </a:extLst>
              </a:tr>
              <a:tr h="218782">
                <a:tc>
                  <a:txBody>
                    <a:bodyPr/>
                    <a:lstStyle/>
                    <a:p>
                      <a:pPr lvl="0">
                        <a:buNone/>
                      </a:pPr>
                      <a:r>
                        <a:rPr lang="en-US" sz="800" b="0" i="0" u="none" strike="noStrike" noProof="0"/>
                        <a:t>Amazonian Region</a:t>
                      </a:r>
                      <a:endParaRPr lang="es-ES" sz="800"/>
                    </a:p>
                  </a:txBody>
                  <a:tcPr/>
                </a:tc>
                <a:tc>
                  <a:txBody>
                    <a:bodyPr/>
                    <a:lstStyle/>
                    <a:p>
                      <a:pPr lvl="0">
                        <a:buNone/>
                      </a:pPr>
                      <a:r>
                        <a:rPr lang="en-US" sz="800" b="1" i="0" u="none" strike="noStrike" noProof="0">
                          <a:latin typeface="Arial"/>
                        </a:rPr>
                        <a:t>Leticia</a:t>
                      </a:r>
                      <a:endParaRPr lang="es-ES" sz="800" b="1"/>
                    </a:p>
                  </a:txBody>
                  <a:tcPr/>
                </a:tc>
                <a:tc>
                  <a:txBody>
                    <a:bodyPr/>
                    <a:lstStyle/>
                    <a:p>
                      <a:pPr lvl="0" algn="l">
                        <a:lnSpc>
                          <a:spcPct val="100000"/>
                        </a:lnSpc>
                        <a:spcBef>
                          <a:spcPts val="0"/>
                        </a:spcBef>
                        <a:spcAft>
                          <a:spcPts val="0"/>
                        </a:spcAft>
                        <a:buNone/>
                      </a:pPr>
                      <a:r>
                        <a:rPr lang="en-US" sz="800" b="0" i="0" u="none" strike="noStrike" noProof="0">
                          <a:latin typeface="Arial"/>
                        </a:rPr>
                        <a:t>-0.0148</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9.6601e+04</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-0.0125</a:t>
                      </a:r>
                      <a:endParaRPr lang="en-US" sz="800" b="0" i="0" u="none" strike="noStrike" noProof="0"/>
                    </a:p>
                  </a:txBody>
                  <a:tcPr/>
                </a:tc>
                <a:tc>
                  <a:txBody>
                    <a:bodyPr/>
                    <a:lstStyle/>
                    <a:p>
                      <a:pPr lvl="0" algn="l">
                        <a:lnSpc>
                          <a:spcPct val="100000"/>
                        </a:lnSpc>
                        <a:spcBef>
                          <a:spcPts val="0"/>
                        </a:spcBef>
                        <a:spcAft>
                          <a:spcPts val="0"/>
                        </a:spcAft>
                        <a:buNone/>
                      </a:pPr>
                      <a:r>
                        <a:rPr lang="en-US" sz="800" b="0" i="0" u="none" strike="noStrike" noProof="0">
                          <a:latin typeface="Arial"/>
                        </a:rPr>
                        <a:t>-0.0148</a:t>
                      </a:r>
                      <a:endParaRPr lang="en-US" sz="800" b="0" i="0" u="none" strike="noStrike" noProof="0"/>
                    </a:p>
                  </a:txBody>
                  <a:tcPr/>
                </a:tc>
                <a:tc>
                  <a:txBody>
                    <a:bodyPr/>
                    <a:lstStyle/>
                    <a:p>
                      <a:pPr lvl="0" algn="l">
                        <a:lnSpc>
                          <a:spcPct val="100000"/>
                        </a:lnSpc>
                        <a:spcBef>
                          <a:spcPts val="0"/>
                        </a:spcBef>
                        <a:spcAft>
                          <a:spcPts val="0"/>
                        </a:spcAft>
                        <a:buNone/>
                      </a:pPr>
                      <a:r>
                        <a:rPr lang="en-US" sz="800" b="0" i="0" u="none" strike="noStrike" noProof="0">
                          <a:latin typeface="Arial"/>
                        </a:rPr>
                        <a:t>9.6601e+04</a:t>
                      </a:r>
                      <a:endParaRPr lang="en-US" sz="800" b="0" i="0" u="none" strike="noStrike" noProof="0"/>
                    </a:p>
                  </a:txBody>
                  <a:tcPr/>
                </a:tc>
                <a:tc>
                  <a:txBody>
                    <a:bodyPr/>
                    <a:lstStyle/>
                    <a:p>
                      <a:pPr lvl="0">
                        <a:buNone/>
                      </a:pPr>
                      <a:r>
                        <a:rPr lang="en-US" sz="800" b="0" i="0" u="none" strike="noStrike" noProof="0">
                          <a:latin typeface="Arial"/>
                        </a:rPr>
                        <a:t>-0.0152</a:t>
                      </a:r>
                      <a:endParaRPr lang="es-ES" sz="800"/>
                    </a:p>
                  </a:txBody>
                  <a:tcPr/>
                </a:tc>
                <a:extLst>
                  <a:ext uri="{0D108BD9-81ED-4DB2-BD59-A6C34878D82A}">
                    <a16:rowId xmlns:a16="http://schemas.microsoft.com/office/drawing/2014/main" val="3834563630"/>
                  </a:ext>
                </a:extLst>
              </a:tr>
              <a:tr h="218782">
                <a:tc rowSpan="4">
                  <a:txBody>
                    <a:bodyPr/>
                    <a:lstStyle/>
                    <a:p>
                      <a:pPr lvl="0">
                        <a:buNone/>
                      </a:pPr>
                      <a:r>
                        <a:rPr lang="en-US" sz="800" b="0" i="0" u="none" strike="noStrike" noProof="0"/>
                        <a:t>Caribbean Region</a:t>
                      </a:r>
                      <a:endParaRPr lang="es-ES" sz="800"/>
                    </a:p>
                  </a:txBody>
                  <a:tcPr anchor="ctr"/>
                </a:tc>
                <a:tc>
                  <a:txBody>
                    <a:bodyPr/>
                    <a:lstStyle/>
                    <a:p>
                      <a:pPr lvl="0">
                        <a:buNone/>
                      </a:pPr>
                      <a:r>
                        <a:rPr lang="en-US" sz="800" b="1" i="0" u="none" strike="noStrike" noProof="0">
                          <a:latin typeface="Arial"/>
                        </a:rPr>
                        <a:t>Santa Marta</a:t>
                      </a:r>
                      <a:endParaRPr lang="es-ES" sz="800" b="1"/>
                    </a:p>
                  </a:txBody>
                  <a:tcPr/>
                </a:tc>
                <a:tc>
                  <a:txBody>
                    <a:bodyPr/>
                    <a:lstStyle/>
                    <a:p>
                      <a:pPr lvl="0" algn="l">
                        <a:lnSpc>
                          <a:spcPct val="100000"/>
                        </a:lnSpc>
                        <a:spcBef>
                          <a:spcPts val="0"/>
                        </a:spcBef>
                        <a:spcAft>
                          <a:spcPts val="0"/>
                        </a:spcAft>
                        <a:buNone/>
                      </a:pPr>
                      <a:r>
                        <a:rPr lang="en-US" sz="800" b="0" i="0" u="none" strike="noStrike" noProof="0">
                          <a:latin typeface="Arial"/>
                        </a:rPr>
                        <a:t>-0.0086</a:t>
                      </a:r>
                      <a:endParaRPr lang="es-ES" sz="800"/>
                    </a:p>
                  </a:txBody>
                  <a:tcPr/>
                </a:tc>
                <a:tc>
                  <a:txBody>
                    <a:bodyPr/>
                    <a:lstStyle/>
                    <a:p>
                      <a:pPr lvl="0" algn="l">
                        <a:lnSpc>
                          <a:spcPct val="100000"/>
                        </a:lnSpc>
                        <a:spcBef>
                          <a:spcPts val="0"/>
                        </a:spcBef>
                        <a:spcAft>
                          <a:spcPts val="0"/>
                        </a:spcAft>
                        <a:buNone/>
                      </a:pPr>
                      <a:r>
                        <a:rPr lang="en-US" sz="800" b="0" i="0" u="none" strike="noStrike" noProof="0"/>
                        <a:t>9.7395e+04</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-0.1962</a:t>
                      </a:r>
                      <a:endParaRPr lang="en-US" sz="800" b="0" i="0" u="none" strike="noStrike" noProof="0"/>
                    </a:p>
                  </a:txBody>
                  <a:tcPr/>
                </a:tc>
                <a:tc>
                  <a:txBody>
                    <a:bodyPr/>
                    <a:lstStyle/>
                    <a:p>
                      <a:pPr lvl="0" algn="l">
                        <a:lnSpc>
                          <a:spcPct val="100000"/>
                        </a:lnSpc>
                        <a:spcBef>
                          <a:spcPts val="0"/>
                        </a:spcBef>
                        <a:spcAft>
                          <a:spcPts val="0"/>
                        </a:spcAft>
                        <a:buNone/>
                      </a:pPr>
                      <a:r>
                        <a:rPr lang="en-US" sz="800" b="0" i="0" u="none" strike="noStrike" noProof="0">
                          <a:latin typeface="Arial"/>
                        </a:rPr>
                        <a:t>-0.0087</a:t>
                      </a:r>
                      <a:endParaRPr lang="en-US" sz="800" b="0" i="0" u="none" strike="noStrike" noProof="0"/>
                    </a:p>
                  </a:txBody>
                  <a:tcPr/>
                </a:tc>
                <a:tc>
                  <a:txBody>
                    <a:bodyPr/>
                    <a:lstStyle/>
                    <a:p>
                      <a:pPr lvl="0">
                        <a:buNone/>
                      </a:pPr>
                      <a:r>
                        <a:rPr lang="en-US" sz="800" b="0" i="0" u="none" strike="noStrike" noProof="0"/>
                        <a:t>9.7395e+04</a:t>
                      </a:r>
                      <a:endParaRPr lang="es-ES" sz="800"/>
                    </a:p>
                  </a:txBody>
                  <a:tcPr/>
                </a:tc>
                <a:tc>
                  <a:txBody>
                    <a:bodyPr/>
                    <a:lstStyle/>
                    <a:p>
                      <a:pPr lvl="0">
                        <a:buNone/>
                      </a:pPr>
                      <a:r>
                        <a:rPr lang="en-US" sz="800" b="0" i="0" u="none" strike="noStrike" noProof="0">
                          <a:latin typeface="Arial"/>
                        </a:rPr>
                        <a:t>-0.2130</a:t>
                      </a:r>
                      <a:endParaRPr lang="es-ES" sz="800"/>
                    </a:p>
                  </a:txBody>
                  <a:tcPr/>
                </a:tc>
                <a:extLst>
                  <a:ext uri="{0D108BD9-81ED-4DB2-BD59-A6C34878D82A}">
                    <a16:rowId xmlns:a16="http://schemas.microsoft.com/office/drawing/2014/main" val="3875298732"/>
                  </a:ext>
                </a:extLst>
              </a:tr>
              <a:tr h="218782">
                <a:tc vMerge="1">
                  <a:txBody>
                    <a:bodyPr/>
                    <a:lstStyle/>
                    <a:p>
                      <a:endParaRPr lang="es-ES"/>
                    </a:p>
                  </a:txBody>
                  <a:tcPr/>
                </a:tc>
                <a:tc>
                  <a:txBody>
                    <a:bodyPr/>
                    <a:lstStyle/>
                    <a:p>
                      <a:pPr lvl="0">
                        <a:buNone/>
                      </a:pPr>
                      <a:r>
                        <a:rPr lang="en-US" sz="800" b="1" i="0" u="none" strike="noStrike" noProof="0">
                          <a:latin typeface="Arial"/>
                        </a:rPr>
                        <a:t>Riohacha</a:t>
                      </a:r>
                      <a:endParaRPr lang="es-ES" sz="800" b="1"/>
                    </a:p>
                  </a:txBody>
                  <a:tcPr/>
                </a:tc>
                <a:tc>
                  <a:txBody>
                    <a:bodyPr/>
                    <a:lstStyle/>
                    <a:p>
                      <a:pPr lvl="0" algn="l">
                        <a:lnSpc>
                          <a:spcPct val="100000"/>
                        </a:lnSpc>
                        <a:spcBef>
                          <a:spcPts val="0"/>
                        </a:spcBef>
                        <a:spcAft>
                          <a:spcPts val="0"/>
                        </a:spcAft>
                        <a:buNone/>
                      </a:pPr>
                      <a:r>
                        <a:rPr lang="en-US" sz="800" b="0" i="0" u="none" strike="noStrike" noProof="0">
                          <a:latin typeface="Arial"/>
                        </a:rPr>
                        <a:t>-0.0047</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9.7055e+04</a:t>
                      </a:r>
                      <a:endParaRPr lang="es-ES" sz="800"/>
                    </a:p>
                  </a:txBody>
                  <a:tcPr/>
                </a:tc>
                <a:tc>
                  <a:txBody>
                    <a:bodyPr/>
                    <a:lstStyle/>
                    <a:p>
                      <a:pPr lvl="0">
                        <a:buNone/>
                      </a:pPr>
                      <a:r>
                        <a:rPr lang="en-US" sz="800" b="0" i="0" u="none" strike="noStrike" noProof="0">
                          <a:latin typeface="Arial"/>
                        </a:rPr>
                        <a:t>-0.2624</a:t>
                      </a:r>
                      <a:endParaRPr lang="es-ES" sz="800"/>
                    </a:p>
                  </a:txBody>
                  <a:tcPr/>
                </a:tc>
                <a:tc>
                  <a:txBody>
                    <a:bodyPr/>
                    <a:lstStyle/>
                    <a:p>
                      <a:pPr lvl="0" algn="l">
                        <a:lnSpc>
                          <a:spcPct val="100000"/>
                        </a:lnSpc>
                        <a:spcBef>
                          <a:spcPts val="0"/>
                        </a:spcBef>
                        <a:spcAft>
                          <a:spcPts val="0"/>
                        </a:spcAft>
                        <a:buNone/>
                      </a:pPr>
                      <a:r>
                        <a:rPr lang="en-US" sz="800" b="0" i="0" u="none" strike="noStrike" noProof="0"/>
                        <a:t>-0.0048</a:t>
                      </a:r>
                      <a:endParaRPr lang="es-ES" sz="800"/>
                    </a:p>
                  </a:txBody>
                  <a:tcPr/>
                </a:tc>
                <a:tc>
                  <a:txBody>
                    <a:bodyPr/>
                    <a:lstStyle/>
                    <a:p>
                      <a:pPr lvl="0">
                        <a:buNone/>
                      </a:pPr>
                      <a:r>
                        <a:rPr lang="en-US" sz="800" b="0" i="0" u="none" strike="noStrike" noProof="0">
                          <a:latin typeface="Arial"/>
                        </a:rPr>
                        <a:t>9.7055e+04</a:t>
                      </a:r>
                      <a:endParaRPr lang="es-ES" sz="800"/>
                    </a:p>
                  </a:txBody>
                  <a:tcPr/>
                </a:tc>
                <a:tc>
                  <a:txBody>
                    <a:bodyPr/>
                    <a:lstStyle/>
                    <a:p>
                      <a:pPr lvl="0">
                        <a:buNone/>
                      </a:pPr>
                      <a:r>
                        <a:rPr lang="en-US" sz="800" b="0" i="0" u="none" strike="noStrike" noProof="0">
                          <a:latin typeface="Arial"/>
                        </a:rPr>
                        <a:t>-0.2770</a:t>
                      </a:r>
                      <a:endParaRPr lang="es-ES" sz="800"/>
                    </a:p>
                  </a:txBody>
                  <a:tcPr/>
                </a:tc>
                <a:extLst>
                  <a:ext uri="{0D108BD9-81ED-4DB2-BD59-A6C34878D82A}">
                    <a16:rowId xmlns:a16="http://schemas.microsoft.com/office/drawing/2014/main" val="3680214989"/>
                  </a:ext>
                </a:extLst>
              </a:tr>
              <a:tr h="218782">
                <a:tc vMerge="1">
                  <a:txBody>
                    <a:bodyPr/>
                    <a:lstStyle/>
                    <a:p>
                      <a:endParaRPr lang="es-ES"/>
                    </a:p>
                  </a:txBody>
                  <a:tcPr/>
                </a:tc>
                <a:tc>
                  <a:txBody>
                    <a:bodyPr/>
                    <a:lstStyle/>
                    <a:p>
                      <a:pPr lvl="0">
                        <a:buNone/>
                      </a:pPr>
                      <a:r>
                        <a:rPr lang="en-US" sz="800" b="1" i="0" u="none" strike="noStrike" noProof="0">
                          <a:latin typeface="Arial"/>
                        </a:rPr>
                        <a:t>Cartagena</a:t>
                      </a:r>
                      <a:endParaRPr lang="es-ES" sz="800" b="1"/>
                    </a:p>
                  </a:txBody>
                  <a:tcPr/>
                </a:tc>
                <a:tc>
                  <a:txBody>
                    <a:bodyPr/>
                    <a:lstStyle/>
                    <a:p>
                      <a:pPr lvl="0">
                        <a:buNone/>
                      </a:pPr>
                      <a:r>
                        <a:rPr lang="en-US" sz="800" b="0" i="0" u="none" strike="noStrike" noProof="0">
                          <a:latin typeface="Arial"/>
                        </a:rPr>
                        <a:t>-0.0052</a:t>
                      </a:r>
                      <a:endParaRPr lang="es-ES" sz="800"/>
                    </a:p>
                  </a:txBody>
                  <a:tcPr/>
                </a:tc>
                <a:tc>
                  <a:txBody>
                    <a:bodyPr/>
                    <a:lstStyle/>
                    <a:p>
                      <a:pPr lvl="0">
                        <a:buNone/>
                      </a:pPr>
                      <a:r>
                        <a:rPr lang="en-US" sz="800" b="0" i="0" u="none" strike="noStrike" noProof="0">
                          <a:latin typeface="Arial"/>
                        </a:rPr>
                        <a:t>7.9772e+04</a:t>
                      </a:r>
                      <a:endParaRPr lang="es-ES" sz="800"/>
                    </a:p>
                  </a:txBody>
                  <a:tcPr/>
                </a:tc>
                <a:tc>
                  <a:txBody>
                    <a:bodyPr/>
                    <a:lstStyle/>
                    <a:p>
                      <a:pPr lvl="0">
                        <a:buNone/>
                      </a:pPr>
                      <a:r>
                        <a:rPr lang="en-US" sz="800" b="0" i="0" u="none" strike="noStrike" noProof="0">
                          <a:latin typeface="Arial"/>
                        </a:rPr>
                        <a:t>-0.3116</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-0.0053</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7.9768e+04</a:t>
                      </a:r>
                      <a:endParaRPr lang="es-ES" sz="800"/>
                    </a:p>
                  </a:txBody>
                  <a:tcPr/>
                </a:tc>
                <a:tc>
                  <a:txBody>
                    <a:bodyPr/>
                    <a:lstStyle/>
                    <a:p>
                      <a:pPr lvl="0">
                        <a:buNone/>
                      </a:pPr>
                      <a:r>
                        <a:rPr lang="en-US" sz="800" b="0" i="0" u="none" strike="noStrike" noProof="0">
                          <a:latin typeface="Arial"/>
                        </a:rPr>
                        <a:t>-0.3030</a:t>
                      </a:r>
                      <a:endParaRPr lang="es-ES" sz="800"/>
                    </a:p>
                  </a:txBody>
                  <a:tcPr/>
                </a:tc>
                <a:extLst>
                  <a:ext uri="{0D108BD9-81ED-4DB2-BD59-A6C34878D82A}">
                    <a16:rowId xmlns:a16="http://schemas.microsoft.com/office/drawing/2014/main" val="428929952"/>
                  </a:ext>
                </a:extLst>
              </a:tr>
              <a:tr h="218782">
                <a:tc vMerge="1">
                  <a:txBody>
                    <a:bodyPr/>
                    <a:lstStyle/>
                    <a:p>
                      <a:endParaRPr lang="es-ES"/>
                    </a:p>
                  </a:txBody>
                  <a:tcPr/>
                </a:tc>
                <a:tc>
                  <a:txBody>
                    <a:bodyPr/>
                    <a:lstStyle/>
                    <a:p>
                      <a:pPr lvl="0">
                        <a:buNone/>
                      </a:pPr>
                      <a:r>
                        <a:rPr lang="en-US" sz="800" b="1" i="0" u="none" strike="noStrike" noProof="0">
                          <a:latin typeface="Arial"/>
                        </a:rPr>
                        <a:t>Barranquilla</a:t>
                      </a:r>
                      <a:endParaRPr lang="es-ES" sz="800" b="1"/>
                    </a:p>
                  </a:txBody>
                  <a:tcPr/>
                </a:tc>
                <a:tc>
                  <a:txBody>
                    <a:bodyPr/>
                    <a:lstStyle/>
                    <a:p>
                      <a:pPr lvl="0">
                        <a:buNone/>
                      </a:pPr>
                      <a:r>
                        <a:rPr lang="en-US" sz="800" b="0" i="0" u="none" strike="noStrike" noProof="0">
                          <a:latin typeface="Arial"/>
                        </a:rPr>
                        <a:t>-0.0063</a:t>
                      </a:r>
                      <a:endParaRPr lang="es-ES" sz="800"/>
                    </a:p>
                  </a:txBody>
                  <a:tcPr/>
                </a:tc>
                <a:tc>
                  <a:txBody>
                    <a:bodyPr/>
                    <a:lstStyle/>
                    <a:p>
                      <a:pPr lvl="0">
                        <a:buNone/>
                      </a:pPr>
                      <a:r>
                        <a:rPr lang="en-US" sz="800" b="0" i="0" u="none" strike="noStrike" noProof="0">
                          <a:latin typeface="Arial"/>
                        </a:rPr>
                        <a:t>9.7416e+04</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0.1440</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-0.0063</a:t>
                      </a:r>
                      <a:endParaRPr lang="es-ES" sz="800"/>
                    </a:p>
                  </a:txBody>
                  <a:tcPr/>
                </a:tc>
                <a:tc>
                  <a:txBody>
                    <a:bodyPr/>
                    <a:lstStyle/>
                    <a:p>
                      <a:pPr lvl="0">
                        <a:buNone/>
                      </a:pPr>
                      <a:r>
                        <a:rPr lang="en-US" sz="800" b="0" i="0" u="none" strike="noStrike" noProof="0"/>
                        <a:t>9.7411e+04</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0.1605</a:t>
                      </a:r>
                      <a:endParaRPr lang="es-ES" sz="800"/>
                    </a:p>
                  </a:txBody>
                  <a:tcPr/>
                </a:tc>
                <a:extLst>
                  <a:ext uri="{0D108BD9-81ED-4DB2-BD59-A6C34878D82A}">
                    <a16:rowId xmlns:a16="http://schemas.microsoft.com/office/drawing/2014/main" val="1596714321"/>
                  </a:ext>
                </a:extLst>
              </a:tr>
              <a:tr h="218782">
                <a:tc rowSpan="2">
                  <a:txBody>
                    <a:bodyPr/>
                    <a:lstStyle/>
                    <a:p>
                      <a:pPr lvl="0">
                        <a:buNone/>
                      </a:pPr>
                      <a:r>
                        <a:rPr lang="en-US" sz="800" b="0" i="0" u="none" strike="noStrike" noProof="0">
                          <a:latin typeface="Arial"/>
                        </a:rPr>
                        <a:t>Pacific Region</a:t>
                      </a:r>
                      <a:endParaRPr lang="es-ES" sz="800">
                        <a:latin typeface="Arial"/>
                      </a:endParaRPr>
                    </a:p>
                  </a:txBody>
                  <a:tcPr/>
                </a:tc>
                <a:tc>
                  <a:txBody>
                    <a:bodyPr/>
                    <a:lstStyle/>
                    <a:p>
                      <a:pPr lvl="0">
                        <a:buNone/>
                      </a:pPr>
                      <a:r>
                        <a:rPr lang="en-US" sz="800" b="1" i="0" u="none" strike="noStrike" noProof="0">
                          <a:latin typeface="Arial"/>
                        </a:rPr>
                        <a:t>Cali</a:t>
                      </a:r>
                      <a:endParaRPr lang="es-ES" sz="800" b="1"/>
                    </a:p>
                  </a:txBody>
                  <a:tcPr/>
                </a:tc>
                <a:tc>
                  <a:txBody>
                    <a:bodyPr/>
                    <a:lstStyle/>
                    <a:p>
                      <a:pPr lvl="0">
                        <a:buNone/>
                      </a:pPr>
                      <a:r>
                        <a:rPr lang="en-US" sz="800" b="0" i="0" u="none" strike="noStrike" noProof="0">
                          <a:latin typeface="Arial"/>
                        </a:rPr>
                        <a:t>-0.1187</a:t>
                      </a:r>
                      <a:endParaRPr lang="es-ES" sz="800"/>
                    </a:p>
                  </a:txBody>
                  <a:tcPr/>
                </a:tc>
                <a:tc>
                  <a:txBody>
                    <a:bodyPr/>
                    <a:lstStyle/>
                    <a:p>
                      <a:pPr lvl="0">
                        <a:buNone/>
                      </a:pPr>
                      <a:r>
                        <a:rPr lang="en-US" sz="800" b="0" i="0" u="none" strike="noStrike" noProof="0">
                          <a:latin typeface="Arial"/>
                        </a:rPr>
                        <a:t>7.4987e+04</a:t>
                      </a:r>
                      <a:endParaRPr lang="es-ES" sz="800"/>
                    </a:p>
                  </a:txBody>
                  <a:tcPr/>
                </a:tc>
                <a:tc>
                  <a:txBody>
                    <a:bodyPr/>
                    <a:lstStyle/>
                    <a:p>
                      <a:pPr lvl="0" algn="l">
                        <a:lnSpc>
                          <a:spcPct val="100000"/>
                        </a:lnSpc>
                        <a:spcBef>
                          <a:spcPts val="0"/>
                        </a:spcBef>
                        <a:spcAft>
                          <a:spcPts val="0"/>
                        </a:spcAft>
                        <a:buNone/>
                      </a:pPr>
                      <a:r>
                        <a:rPr lang="en-US" sz="800" b="0" i="0" u="none" strike="noStrike" noProof="0"/>
                        <a:t>-0.2851</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-0.1186</a:t>
                      </a:r>
                      <a:endParaRPr lang="es-ES" sz="800"/>
                    </a:p>
                  </a:txBody>
                  <a:tcPr/>
                </a:tc>
                <a:tc>
                  <a:txBody>
                    <a:bodyPr/>
                    <a:lstStyle/>
                    <a:p>
                      <a:pPr lvl="0">
                        <a:buNone/>
                      </a:pPr>
                      <a:r>
                        <a:rPr lang="en-US" sz="800" b="0" i="0" u="none" strike="noStrike" noProof="0">
                          <a:latin typeface="Arial"/>
                        </a:rPr>
                        <a:t>7.4990e+04</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-0.2795</a:t>
                      </a:r>
                      <a:endParaRPr lang="es-ES" sz="800"/>
                    </a:p>
                  </a:txBody>
                  <a:tcPr/>
                </a:tc>
                <a:extLst>
                  <a:ext uri="{0D108BD9-81ED-4DB2-BD59-A6C34878D82A}">
                    <a16:rowId xmlns:a16="http://schemas.microsoft.com/office/drawing/2014/main" val="742592913"/>
                  </a:ext>
                </a:extLst>
              </a:tr>
              <a:tr h="218782">
                <a:tc vMerge="1">
                  <a:txBody>
                    <a:bodyPr/>
                    <a:lstStyle/>
                    <a:p>
                      <a:endParaRPr lang="es-ES"/>
                    </a:p>
                  </a:txBody>
                  <a:tcPr/>
                </a:tc>
                <a:tc>
                  <a:txBody>
                    <a:bodyPr/>
                    <a:lstStyle/>
                    <a:p>
                      <a:pPr lvl="0">
                        <a:buNone/>
                      </a:pPr>
                      <a:r>
                        <a:rPr lang="en-US" sz="800" b="1" i="0" u="none" strike="noStrike" noProof="0"/>
                        <a:t>Quibdó</a:t>
                      </a:r>
                      <a:endParaRPr lang="es-ES" sz="800" b="1"/>
                    </a:p>
                  </a:txBody>
                  <a:tcPr/>
                </a:tc>
                <a:tc>
                  <a:txBody>
                    <a:bodyPr/>
                    <a:lstStyle/>
                    <a:p>
                      <a:pPr lvl="0">
                        <a:buNone/>
                      </a:pPr>
                      <a:r>
                        <a:rPr lang="en-US" sz="800" b="0" i="0" u="none" strike="noStrike" noProof="0">
                          <a:latin typeface="Arial"/>
                        </a:rPr>
                        <a:t>-0.0074</a:t>
                      </a:r>
                      <a:endParaRPr lang="es-ES" sz="800"/>
                    </a:p>
                  </a:txBody>
                  <a:tcPr/>
                </a:tc>
                <a:tc>
                  <a:txBody>
                    <a:bodyPr/>
                    <a:lstStyle/>
                    <a:p>
                      <a:pPr lvl="0">
                        <a:buNone/>
                      </a:pPr>
                      <a:r>
                        <a:rPr lang="en-US" sz="800" b="0" i="0" u="none" strike="noStrike" noProof="0">
                          <a:latin typeface="Arial"/>
                        </a:rPr>
                        <a:t>8.1397e+04</a:t>
                      </a:r>
                      <a:endParaRPr lang="es-ES" sz="800"/>
                    </a:p>
                  </a:txBody>
                  <a:tcPr/>
                </a:tc>
                <a:tc>
                  <a:txBody>
                    <a:bodyPr/>
                    <a:lstStyle/>
                    <a:p>
                      <a:pPr lvl="0">
                        <a:buNone/>
                      </a:pPr>
                      <a:r>
                        <a:rPr lang="en-US" sz="800" b="0" i="0" u="none" strike="noStrike" noProof="0">
                          <a:latin typeface="Arial"/>
                        </a:rPr>
                        <a:t>-0.2002</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-0.0074</a:t>
                      </a:r>
                      <a:endParaRPr lang="es-ES" sz="800"/>
                    </a:p>
                  </a:txBody>
                  <a:tcPr/>
                </a:tc>
                <a:tc>
                  <a:txBody>
                    <a:bodyPr/>
                    <a:lstStyle/>
                    <a:p>
                      <a:pPr lvl="0">
                        <a:buNone/>
                      </a:pPr>
                      <a:r>
                        <a:rPr lang="en-US" sz="800" b="0" i="0" u="none" strike="noStrike" noProof="0">
                          <a:latin typeface="Arial"/>
                        </a:rPr>
                        <a:t>8.1393e+04</a:t>
                      </a:r>
                      <a:endParaRPr lang="es-ES" sz="800"/>
                    </a:p>
                  </a:txBody>
                  <a:tcPr/>
                </a:tc>
                <a:tc>
                  <a:txBody>
                    <a:bodyPr/>
                    <a:lstStyle/>
                    <a:p>
                      <a:pPr lvl="0">
                        <a:buNone/>
                      </a:pPr>
                      <a:r>
                        <a:rPr lang="en-US" sz="800" b="0" i="0" u="none" strike="noStrike" noProof="0">
                          <a:latin typeface="Arial"/>
                        </a:rPr>
                        <a:t>-0.2003</a:t>
                      </a:r>
                      <a:endParaRPr lang="es-ES" sz="800"/>
                    </a:p>
                  </a:txBody>
                  <a:tcPr/>
                </a:tc>
                <a:extLst>
                  <a:ext uri="{0D108BD9-81ED-4DB2-BD59-A6C34878D82A}">
                    <a16:rowId xmlns:a16="http://schemas.microsoft.com/office/drawing/2014/main" val="827708343"/>
                  </a:ext>
                </a:extLst>
              </a:tr>
              <a:tr h="218782">
                <a:tc rowSpan="2">
                  <a:txBody>
                    <a:bodyPr/>
                    <a:lstStyle/>
                    <a:p>
                      <a:pPr lvl="0">
                        <a:buNone/>
                      </a:pPr>
                      <a:r>
                        <a:rPr lang="en-US" sz="800" b="0" i="0" u="none" strike="noStrike" noProof="0"/>
                        <a:t>Andean Region</a:t>
                      </a:r>
                      <a:endParaRPr lang="es-ES" sz="800"/>
                    </a:p>
                  </a:txBody>
                  <a:tcPr/>
                </a:tc>
                <a:tc>
                  <a:txBody>
                    <a:bodyPr/>
                    <a:lstStyle/>
                    <a:p>
                      <a:pPr lvl="0">
                        <a:buNone/>
                      </a:pPr>
                      <a:r>
                        <a:rPr lang="en-US" sz="800" b="1" i="0" u="none" strike="noStrike" noProof="0">
                          <a:latin typeface="Arial"/>
                        </a:rPr>
                        <a:t>Medellín</a:t>
                      </a:r>
                      <a:endParaRPr lang="es-ES" sz="800" b="1"/>
                    </a:p>
                  </a:txBody>
                  <a:tcPr/>
                </a:tc>
                <a:tc>
                  <a:txBody>
                    <a:bodyPr/>
                    <a:lstStyle/>
                    <a:p>
                      <a:pPr lvl="0">
                        <a:buNone/>
                      </a:pPr>
                      <a:r>
                        <a:rPr lang="en-US" sz="800" b="0" i="0" u="none" strike="noStrike" noProof="0">
                          <a:latin typeface="Arial"/>
                        </a:rPr>
                        <a:t>-0.1894</a:t>
                      </a:r>
                      <a:endParaRPr lang="es-ES" sz="800"/>
                    </a:p>
                  </a:txBody>
                  <a:tcPr/>
                </a:tc>
                <a:tc>
                  <a:txBody>
                    <a:bodyPr/>
                    <a:lstStyle/>
                    <a:p>
                      <a:pPr lvl="0">
                        <a:buNone/>
                      </a:pPr>
                      <a:r>
                        <a:rPr lang="en-US" sz="800" b="0" i="0" u="none" strike="noStrike" noProof="0">
                          <a:latin typeface="Arial"/>
                        </a:rPr>
                        <a:t>7.3650e+04</a:t>
                      </a:r>
                      <a:endParaRPr lang="es-ES" sz="800"/>
                    </a:p>
                  </a:txBody>
                  <a:tcPr/>
                </a:tc>
                <a:tc>
                  <a:txBody>
                    <a:bodyPr/>
                    <a:lstStyle/>
                    <a:p>
                      <a:pPr lvl="0" algn="l">
                        <a:lnSpc>
                          <a:spcPct val="100000"/>
                        </a:lnSpc>
                        <a:spcBef>
                          <a:spcPts val="0"/>
                        </a:spcBef>
                        <a:spcAft>
                          <a:spcPts val="0"/>
                        </a:spcAft>
                        <a:buNone/>
                      </a:pPr>
                      <a:r>
                        <a:rPr lang="en-US" sz="800" b="0" i="0" u="none" strike="noStrike" noProof="0"/>
                        <a:t>0.0430</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-0.1894</a:t>
                      </a:r>
                      <a:endParaRPr lang="en-US" sz="800" b="0" i="0" u="none" strike="noStrike" noProof="0"/>
                    </a:p>
                  </a:txBody>
                  <a:tcPr/>
                </a:tc>
                <a:tc>
                  <a:txBody>
                    <a:bodyPr/>
                    <a:lstStyle/>
                    <a:p>
                      <a:pPr lvl="0">
                        <a:buNone/>
                      </a:pPr>
                      <a:r>
                        <a:rPr lang="en-US" sz="800" b="0" i="0" u="none" strike="noStrike" noProof="0">
                          <a:latin typeface="Arial"/>
                        </a:rPr>
                        <a:t>7.3650e+04</a:t>
                      </a:r>
                      <a:endParaRPr lang="es-ES" sz="800"/>
                    </a:p>
                  </a:txBody>
                  <a:tcPr/>
                </a:tc>
                <a:tc>
                  <a:txBody>
                    <a:bodyPr/>
                    <a:lstStyle/>
                    <a:p>
                      <a:pPr lvl="0" algn="l">
                        <a:lnSpc>
                          <a:spcPct val="100000"/>
                        </a:lnSpc>
                        <a:spcBef>
                          <a:spcPts val="0"/>
                        </a:spcBef>
                        <a:spcAft>
                          <a:spcPts val="0"/>
                        </a:spcAft>
                        <a:buNone/>
                      </a:pPr>
                      <a:r>
                        <a:rPr lang="en-US" sz="800" b="0" i="0" u="none" strike="noStrike" noProof="0"/>
                        <a:t>0.0632</a:t>
                      </a:r>
                      <a:endParaRPr lang="es-ES" sz="800"/>
                    </a:p>
                  </a:txBody>
                  <a:tcPr/>
                </a:tc>
                <a:extLst>
                  <a:ext uri="{0D108BD9-81ED-4DB2-BD59-A6C34878D82A}">
                    <a16:rowId xmlns:a16="http://schemas.microsoft.com/office/drawing/2014/main" val="4204088201"/>
                  </a:ext>
                </a:extLst>
              </a:tr>
              <a:tr h="218782">
                <a:tc vMerge="1">
                  <a:txBody>
                    <a:bodyPr/>
                    <a:lstStyle/>
                    <a:p>
                      <a:endParaRPr lang="es-ES"/>
                    </a:p>
                  </a:txBody>
                  <a:tcPr/>
                </a:tc>
                <a:tc>
                  <a:txBody>
                    <a:bodyPr/>
                    <a:lstStyle/>
                    <a:p>
                      <a:pPr lvl="0">
                        <a:buNone/>
                      </a:pPr>
                      <a:r>
                        <a:rPr lang="en-US" sz="800" b="1" i="0" u="none" strike="noStrike" noProof="0">
                          <a:latin typeface="Arial"/>
                        </a:rPr>
                        <a:t>Bogota</a:t>
                      </a:r>
                      <a:endParaRPr lang="es-ES" sz="800" b="1"/>
                    </a:p>
                  </a:txBody>
                  <a:tcPr/>
                </a:tc>
                <a:tc>
                  <a:txBody>
                    <a:bodyPr/>
                    <a:lstStyle/>
                    <a:p>
                      <a:pPr lvl="0" algn="l">
                        <a:lnSpc>
                          <a:spcPct val="100000"/>
                        </a:lnSpc>
                        <a:spcBef>
                          <a:spcPts val="0"/>
                        </a:spcBef>
                        <a:spcAft>
                          <a:spcPts val="0"/>
                        </a:spcAft>
                        <a:buNone/>
                      </a:pPr>
                      <a:r>
                        <a:rPr lang="en-US" sz="800" b="0" i="0" u="none" strike="noStrike" noProof="0">
                          <a:latin typeface="Arial"/>
                        </a:rPr>
                        <a:t>-0.3178</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6.7610e+04</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-0.0805</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-0.3179</a:t>
                      </a:r>
                      <a:endParaRPr lang="es-ES" sz="800"/>
                    </a:p>
                  </a:txBody>
                  <a:tcPr/>
                </a:tc>
                <a:tc>
                  <a:txBody>
                    <a:bodyPr/>
                    <a:lstStyle/>
                    <a:p>
                      <a:pPr lvl="0">
                        <a:buNone/>
                      </a:pPr>
                      <a:r>
                        <a:rPr lang="en-US" sz="800" b="0" i="0" u="none" strike="noStrike" noProof="0">
                          <a:latin typeface="Arial"/>
                        </a:rPr>
                        <a:t>6.7603e+04</a:t>
                      </a:r>
                      <a:endParaRPr lang="es-ES" sz="800"/>
                    </a:p>
                  </a:txBody>
                  <a:tcPr/>
                </a:tc>
                <a:tc>
                  <a:txBody>
                    <a:bodyPr/>
                    <a:lstStyle/>
                    <a:p>
                      <a:pPr lvl="0">
                        <a:buNone/>
                      </a:pPr>
                      <a:r>
                        <a:rPr lang="en-US" sz="800" b="0" i="0" u="none" strike="noStrike" noProof="0">
                          <a:latin typeface="Arial"/>
                        </a:rPr>
                        <a:t>-0.0534</a:t>
                      </a:r>
                      <a:endParaRPr lang="es-ES" sz="800"/>
                    </a:p>
                  </a:txBody>
                  <a:tcPr/>
                </a:tc>
                <a:extLst>
                  <a:ext uri="{0D108BD9-81ED-4DB2-BD59-A6C34878D82A}">
                    <a16:rowId xmlns:a16="http://schemas.microsoft.com/office/drawing/2014/main" val="1050047013"/>
                  </a:ext>
                </a:extLst>
              </a:tr>
            </a:tbl>
          </a:graphicData>
        </a:graphic>
      </p:graphicFrame>
      <p:graphicFrame>
        <p:nvGraphicFramePr>
          <p:cNvPr id="5" name="Tabla 4">
            <a:extLst>
              <a:ext uri="{FF2B5EF4-FFF2-40B4-BE49-F238E27FC236}">
                <a16:creationId xmlns:a16="http://schemas.microsoft.com/office/drawing/2014/main" id="{47807308-48D8-479D-BF9D-F7101E613A8E}"/>
              </a:ext>
            </a:extLst>
          </p:cNvPr>
          <p:cNvGraphicFramePr>
            <a:graphicFrameLocks noGrp="1"/>
          </p:cNvGraphicFramePr>
          <p:nvPr>
            <p:extLst>
              <p:ext uri="{D42A27DB-BD31-4B8C-83A1-F6EECF244321}">
                <p14:modId xmlns:p14="http://schemas.microsoft.com/office/powerpoint/2010/main" val="3183902412"/>
              </p:ext>
            </p:extLst>
          </p:nvPr>
        </p:nvGraphicFramePr>
        <p:xfrm>
          <a:off x="463669" y="2404613"/>
          <a:ext cx="7214991" cy="2712720"/>
        </p:xfrm>
        <a:graphic>
          <a:graphicData uri="http://schemas.openxmlformats.org/drawingml/2006/table">
            <a:tbl>
              <a:tblPr firstRow="1" bandRow="1">
                <a:tableStyleId>{5C22544A-7EE6-4342-B048-85BDC9FD1C3A}</a:tableStyleId>
              </a:tblPr>
              <a:tblGrid>
                <a:gridCol w="1441173">
                  <a:extLst>
                    <a:ext uri="{9D8B030D-6E8A-4147-A177-3AD203B41FA5}">
                      <a16:colId xmlns:a16="http://schemas.microsoft.com/office/drawing/2014/main" val="2178014525"/>
                    </a:ext>
                  </a:extLst>
                </a:gridCol>
                <a:gridCol w="1038056">
                  <a:extLst>
                    <a:ext uri="{9D8B030D-6E8A-4147-A177-3AD203B41FA5}">
                      <a16:colId xmlns:a16="http://schemas.microsoft.com/office/drawing/2014/main" val="418794876"/>
                    </a:ext>
                  </a:extLst>
                </a:gridCol>
                <a:gridCol w="743110">
                  <a:extLst>
                    <a:ext uri="{9D8B030D-6E8A-4147-A177-3AD203B41FA5}">
                      <a16:colId xmlns:a16="http://schemas.microsoft.com/office/drawing/2014/main" val="1072335799"/>
                    </a:ext>
                  </a:extLst>
                </a:gridCol>
                <a:gridCol w="859929">
                  <a:extLst>
                    <a:ext uri="{9D8B030D-6E8A-4147-A177-3AD203B41FA5}">
                      <a16:colId xmlns:a16="http://schemas.microsoft.com/office/drawing/2014/main" val="3734376450"/>
                    </a:ext>
                  </a:extLst>
                </a:gridCol>
                <a:gridCol w="738809">
                  <a:extLst>
                    <a:ext uri="{9D8B030D-6E8A-4147-A177-3AD203B41FA5}">
                      <a16:colId xmlns:a16="http://schemas.microsoft.com/office/drawing/2014/main" val="2387283913"/>
                    </a:ext>
                  </a:extLst>
                </a:gridCol>
                <a:gridCol w="641663">
                  <a:extLst>
                    <a:ext uri="{9D8B030D-6E8A-4147-A177-3AD203B41FA5}">
                      <a16:colId xmlns:a16="http://schemas.microsoft.com/office/drawing/2014/main" val="2472357586"/>
                    </a:ext>
                  </a:extLst>
                </a:gridCol>
                <a:gridCol w="946821">
                  <a:extLst>
                    <a:ext uri="{9D8B030D-6E8A-4147-A177-3AD203B41FA5}">
                      <a16:colId xmlns:a16="http://schemas.microsoft.com/office/drawing/2014/main" val="3184383251"/>
                    </a:ext>
                  </a:extLst>
                </a:gridCol>
                <a:gridCol w="805430">
                  <a:extLst>
                    <a:ext uri="{9D8B030D-6E8A-4147-A177-3AD203B41FA5}">
                      <a16:colId xmlns:a16="http://schemas.microsoft.com/office/drawing/2014/main" val="2749357694"/>
                    </a:ext>
                  </a:extLst>
                </a:gridCol>
              </a:tblGrid>
              <a:tr h="205367">
                <a:tc>
                  <a:txBody>
                    <a:bodyPr/>
                    <a:lstStyle/>
                    <a:p>
                      <a:pPr lvl="0">
                        <a:buNone/>
                      </a:pPr>
                      <a:endParaRPr lang="es-ES" sz="800"/>
                    </a:p>
                  </a:txBody>
                  <a:tcPr/>
                </a:tc>
                <a:tc>
                  <a:txBody>
                    <a:bodyPr/>
                    <a:lstStyle/>
                    <a:p>
                      <a:pPr lvl="0">
                        <a:buNone/>
                      </a:pPr>
                      <a:endParaRPr lang="es-ES" sz="800"/>
                    </a:p>
                  </a:txBody>
                  <a:tcPr/>
                </a:tc>
                <a:tc gridSpan="3">
                  <a:txBody>
                    <a:bodyPr/>
                    <a:lstStyle/>
                    <a:p>
                      <a:pPr lvl="0">
                        <a:buNone/>
                      </a:pPr>
                      <a:r>
                        <a:rPr lang="es-ES" sz="800"/>
                        <a:t>Assimilated</a:t>
                      </a:r>
                    </a:p>
                  </a:txBody>
                  <a:tcPr/>
                </a:tc>
                <a:tc hMerge="1">
                  <a:txBody>
                    <a:bodyPr/>
                    <a:lstStyle/>
                    <a:p>
                      <a:endParaRPr lang="es-ES"/>
                    </a:p>
                  </a:txBody>
                  <a:tcPr/>
                </a:tc>
                <a:tc hMerge="1">
                  <a:txBody>
                    <a:bodyPr/>
                    <a:lstStyle/>
                    <a:p>
                      <a:endParaRPr lang="es-ES"/>
                    </a:p>
                  </a:txBody>
                  <a:tcPr/>
                </a:tc>
                <a:tc gridSpan="3">
                  <a:txBody>
                    <a:bodyPr/>
                    <a:lstStyle/>
                    <a:p>
                      <a:pPr lvl="0" algn="l">
                        <a:lnSpc>
                          <a:spcPct val="100000"/>
                        </a:lnSpc>
                        <a:spcBef>
                          <a:spcPts val="0"/>
                        </a:spcBef>
                        <a:spcAft>
                          <a:spcPts val="0"/>
                        </a:spcAft>
                        <a:buNone/>
                      </a:pPr>
                      <a:r>
                        <a:rPr lang="es-ES" sz="800" b="1" i="0" u="none" strike="noStrike" noProof="0">
                          <a:latin typeface="Arial"/>
                        </a:rPr>
                        <a:t>No Assimilated</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263025773"/>
                  </a:ext>
                </a:extLst>
              </a:tr>
              <a:tr h="205367">
                <a:tc>
                  <a:txBody>
                    <a:bodyPr/>
                    <a:lstStyle/>
                    <a:p>
                      <a:pPr lvl="0">
                        <a:buNone/>
                      </a:pPr>
                      <a:endParaRPr lang="es-ES" sz="800"/>
                    </a:p>
                  </a:txBody>
                  <a:tcPr/>
                </a:tc>
                <a:tc>
                  <a:txBody>
                    <a:bodyPr/>
                    <a:lstStyle/>
                    <a:p>
                      <a:endParaRPr lang="es-ES" sz="800"/>
                    </a:p>
                  </a:txBody>
                  <a:tcPr/>
                </a:tc>
                <a:tc>
                  <a:txBody>
                    <a:bodyPr/>
                    <a:lstStyle/>
                    <a:p>
                      <a:r>
                        <a:rPr lang="es-ES" sz="800" b="1"/>
                        <a:t>FB</a:t>
                      </a:r>
                    </a:p>
                  </a:txBody>
                  <a:tcPr/>
                </a:tc>
                <a:tc>
                  <a:txBody>
                    <a:bodyPr/>
                    <a:lstStyle/>
                    <a:p>
                      <a:r>
                        <a:rPr lang="es-ES" sz="800" b="1"/>
                        <a:t>RMSE</a:t>
                      </a:r>
                    </a:p>
                  </a:txBody>
                  <a:tcPr/>
                </a:tc>
                <a:tc>
                  <a:txBody>
                    <a:bodyPr/>
                    <a:lstStyle/>
                    <a:p>
                      <a:r>
                        <a:rPr lang="es-ES" sz="800" b="1"/>
                        <a:t>CF</a:t>
                      </a:r>
                    </a:p>
                  </a:txBody>
                  <a:tcPr/>
                </a:tc>
                <a:tc>
                  <a:txBody>
                    <a:bodyPr/>
                    <a:lstStyle/>
                    <a:p>
                      <a:pPr lvl="0">
                        <a:buNone/>
                      </a:pPr>
                      <a:r>
                        <a:rPr lang="es-ES" sz="800" b="1"/>
                        <a:t>FB</a:t>
                      </a:r>
                    </a:p>
                  </a:txBody>
                  <a:tcPr/>
                </a:tc>
                <a:tc>
                  <a:txBody>
                    <a:bodyPr/>
                    <a:lstStyle/>
                    <a:p>
                      <a:pPr lvl="0">
                        <a:buNone/>
                      </a:pPr>
                      <a:r>
                        <a:rPr lang="es-ES" sz="800" b="1"/>
                        <a:t>RMSE</a:t>
                      </a:r>
                    </a:p>
                  </a:txBody>
                  <a:tcPr/>
                </a:tc>
                <a:tc>
                  <a:txBody>
                    <a:bodyPr/>
                    <a:lstStyle/>
                    <a:p>
                      <a:pPr lvl="0">
                        <a:buNone/>
                      </a:pPr>
                      <a:r>
                        <a:rPr lang="es-ES" sz="800" b="1"/>
                        <a:t>CF</a:t>
                      </a:r>
                    </a:p>
                  </a:txBody>
                  <a:tcPr/>
                </a:tc>
                <a:extLst>
                  <a:ext uri="{0D108BD9-81ED-4DB2-BD59-A6C34878D82A}">
                    <a16:rowId xmlns:a16="http://schemas.microsoft.com/office/drawing/2014/main" val="525918487"/>
                  </a:ext>
                </a:extLst>
              </a:tr>
              <a:tr h="326171">
                <a:tc>
                  <a:txBody>
                    <a:bodyPr/>
                    <a:lstStyle/>
                    <a:p>
                      <a:pPr lvl="0">
                        <a:buNone/>
                      </a:pPr>
                      <a:r>
                        <a:rPr lang="en-US" sz="800" b="0" i="0" u="none" strike="noStrike" noProof="0"/>
                        <a:t>Amazonian Region</a:t>
                      </a:r>
                      <a:endParaRPr lang="es-ES" sz="800"/>
                    </a:p>
                  </a:txBody>
                  <a:tcPr/>
                </a:tc>
                <a:tc>
                  <a:txBody>
                    <a:bodyPr/>
                    <a:lstStyle/>
                    <a:p>
                      <a:pPr lvl="0">
                        <a:buNone/>
                      </a:pPr>
                      <a:r>
                        <a:rPr lang="en-US" sz="800" b="1" i="0" u="none" strike="noStrike" noProof="0">
                          <a:latin typeface="Arial"/>
                        </a:rPr>
                        <a:t>Leticia</a:t>
                      </a:r>
                      <a:endParaRPr lang="es-ES" sz="800" b="1"/>
                    </a:p>
                  </a:txBody>
                  <a:tcPr/>
                </a:tc>
                <a:tc>
                  <a:txBody>
                    <a:bodyPr/>
                    <a:lstStyle/>
                    <a:p>
                      <a:pPr lvl="0">
                        <a:buNone/>
                      </a:pPr>
                      <a:r>
                        <a:rPr lang="en-US" sz="800" b="0" i="0" u="none" strike="noStrike" noProof="0"/>
                        <a:t>-0.0149</a:t>
                      </a:r>
                      <a:endParaRPr lang="es-ES" sz="800"/>
                    </a:p>
                  </a:txBody>
                  <a:tcPr/>
                </a:tc>
                <a:tc>
                  <a:txBody>
                    <a:bodyPr/>
                    <a:lstStyle/>
                    <a:p>
                      <a:pPr lvl="0">
                        <a:buNone/>
                      </a:pPr>
                      <a:r>
                        <a:rPr lang="en-US" sz="800" b="0" i="0" u="none" strike="noStrike" noProof="0"/>
                        <a:t>9.6052e+04</a:t>
                      </a:r>
                      <a:endParaRPr lang="es-ES" sz="800"/>
                    </a:p>
                  </a:txBody>
                  <a:tcPr/>
                </a:tc>
                <a:tc>
                  <a:txBody>
                    <a:bodyPr/>
                    <a:lstStyle/>
                    <a:p>
                      <a:pPr lvl="0" algn="l">
                        <a:lnSpc>
                          <a:spcPct val="100000"/>
                        </a:lnSpc>
                        <a:spcBef>
                          <a:spcPts val="0"/>
                        </a:spcBef>
                        <a:spcAft>
                          <a:spcPts val="0"/>
                        </a:spcAft>
                        <a:buNone/>
                      </a:pPr>
                      <a:r>
                        <a:rPr lang="en-US" sz="800" b="0" i="0" u="none" strike="noStrike" noProof="0"/>
                        <a:t>-0.0636</a:t>
                      </a:r>
                    </a:p>
                    <a:p>
                      <a:pPr lvl="0">
                        <a:buNone/>
                      </a:pPr>
                      <a:endParaRPr lang="en-US" sz="800" b="0" i="0" u="none" strike="noStrike" noProof="0">
                        <a:latin typeface="Arial"/>
                      </a:endParaRPr>
                    </a:p>
                  </a:txBody>
                  <a:tcPr/>
                </a:tc>
                <a:tc>
                  <a:txBody>
                    <a:bodyPr/>
                    <a:lstStyle/>
                    <a:p>
                      <a:pPr lvl="0" algn="l">
                        <a:lnSpc>
                          <a:spcPct val="100000"/>
                        </a:lnSpc>
                        <a:spcBef>
                          <a:spcPts val="0"/>
                        </a:spcBef>
                        <a:spcAft>
                          <a:spcPts val="0"/>
                        </a:spcAft>
                        <a:buNone/>
                      </a:pPr>
                      <a:r>
                        <a:rPr lang="en-US" sz="800" b="0" i="0" u="none" strike="noStrike" noProof="0"/>
                        <a:t>-0.0148</a:t>
                      </a:r>
                    </a:p>
                    <a:p>
                      <a:pPr lvl="0">
                        <a:buNone/>
                      </a:pPr>
                      <a:endParaRPr lang="en-US" sz="800" b="0" i="0" u="none" strike="noStrike" noProof="0">
                        <a:latin typeface="Arial"/>
                      </a:endParaRPr>
                    </a:p>
                  </a:txBody>
                  <a:tcPr/>
                </a:tc>
                <a:tc>
                  <a:txBody>
                    <a:bodyPr/>
                    <a:lstStyle/>
                    <a:p>
                      <a:pPr lvl="0" algn="l">
                        <a:lnSpc>
                          <a:spcPct val="100000"/>
                        </a:lnSpc>
                        <a:spcBef>
                          <a:spcPts val="0"/>
                        </a:spcBef>
                        <a:spcAft>
                          <a:spcPts val="0"/>
                        </a:spcAft>
                        <a:buNone/>
                      </a:pPr>
                      <a:r>
                        <a:rPr lang="en-US" sz="800" b="0" i="0" u="none" strike="noStrike" noProof="0"/>
                        <a:t>9.6062e+04</a:t>
                      </a:r>
                      <a:endParaRPr lang="es-ES" sz="800"/>
                    </a:p>
                  </a:txBody>
                  <a:tcPr/>
                </a:tc>
                <a:tc>
                  <a:txBody>
                    <a:bodyPr/>
                    <a:lstStyle/>
                    <a:p>
                      <a:pPr lvl="0" algn="l">
                        <a:lnSpc>
                          <a:spcPct val="100000"/>
                        </a:lnSpc>
                        <a:spcBef>
                          <a:spcPts val="0"/>
                        </a:spcBef>
                        <a:spcAft>
                          <a:spcPts val="0"/>
                        </a:spcAft>
                        <a:buNone/>
                      </a:pPr>
                      <a:r>
                        <a:rPr lang="en-US" sz="800" b="0" i="0" u="none" strike="noStrike" noProof="0"/>
                        <a:t>-0.0615</a:t>
                      </a:r>
                    </a:p>
                    <a:p>
                      <a:pPr lvl="0">
                        <a:buNone/>
                      </a:pPr>
                      <a:endParaRPr lang="en-US" sz="800" b="0" i="0" u="none" strike="noStrike" noProof="0">
                        <a:latin typeface="Arial"/>
                      </a:endParaRPr>
                    </a:p>
                  </a:txBody>
                  <a:tcPr/>
                </a:tc>
                <a:extLst>
                  <a:ext uri="{0D108BD9-81ED-4DB2-BD59-A6C34878D82A}">
                    <a16:rowId xmlns:a16="http://schemas.microsoft.com/office/drawing/2014/main" val="3834563630"/>
                  </a:ext>
                </a:extLst>
              </a:tr>
              <a:tr h="326171">
                <a:tc rowSpan="4">
                  <a:txBody>
                    <a:bodyPr/>
                    <a:lstStyle/>
                    <a:p>
                      <a:pPr lvl="0">
                        <a:buNone/>
                      </a:pPr>
                      <a:r>
                        <a:rPr lang="en-US" sz="800" b="0" i="0" u="none" strike="noStrike" noProof="0"/>
                        <a:t>Caribbean Region</a:t>
                      </a:r>
                      <a:endParaRPr lang="es-ES" sz="800"/>
                    </a:p>
                  </a:txBody>
                  <a:tcPr anchor="ctr"/>
                </a:tc>
                <a:tc>
                  <a:txBody>
                    <a:bodyPr/>
                    <a:lstStyle/>
                    <a:p>
                      <a:pPr lvl="0">
                        <a:buNone/>
                      </a:pPr>
                      <a:r>
                        <a:rPr lang="en-US" sz="800" b="1" i="0" u="none" strike="noStrike" noProof="0">
                          <a:latin typeface="Arial"/>
                        </a:rPr>
                        <a:t>Santa Marta</a:t>
                      </a:r>
                      <a:endParaRPr lang="es-ES" sz="800" b="1"/>
                    </a:p>
                  </a:txBody>
                  <a:tcPr/>
                </a:tc>
                <a:tc>
                  <a:txBody>
                    <a:bodyPr/>
                    <a:lstStyle/>
                    <a:p>
                      <a:pPr lvl="0" algn="l">
                        <a:lnSpc>
                          <a:spcPct val="100000"/>
                        </a:lnSpc>
                        <a:spcBef>
                          <a:spcPts val="0"/>
                        </a:spcBef>
                        <a:spcAft>
                          <a:spcPts val="0"/>
                        </a:spcAft>
                        <a:buNone/>
                      </a:pPr>
                      <a:r>
                        <a:rPr lang="en-US" sz="800" b="0" i="0" u="none" strike="noStrike" noProof="0"/>
                        <a:t>-0.0090</a:t>
                      </a:r>
                    </a:p>
                    <a:p>
                      <a:pPr lvl="0" algn="l">
                        <a:lnSpc>
                          <a:spcPct val="100000"/>
                        </a:lnSpc>
                        <a:spcBef>
                          <a:spcPts val="0"/>
                        </a:spcBef>
                        <a:spcAft>
                          <a:spcPts val="0"/>
                        </a:spcAft>
                        <a:buNone/>
                      </a:pPr>
                      <a:endParaRPr lang="en-US" sz="800" b="0" i="0" u="none" strike="noStrike" noProof="0">
                        <a:latin typeface="Arial"/>
                      </a:endParaRPr>
                    </a:p>
                  </a:txBody>
                  <a:tcPr/>
                </a:tc>
                <a:tc>
                  <a:txBody>
                    <a:bodyPr/>
                    <a:lstStyle/>
                    <a:p>
                      <a:pPr lvl="0" algn="l">
                        <a:lnSpc>
                          <a:spcPct val="100000"/>
                        </a:lnSpc>
                        <a:spcBef>
                          <a:spcPts val="0"/>
                        </a:spcBef>
                        <a:spcAft>
                          <a:spcPts val="0"/>
                        </a:spcAft>
                        <a:buNone/>
                      </a:pPr>
                      <a:r>
                        <a:rPr lang="en-US" sz="800" b="0" i="0" u="none" strike="noStrike" noProof="0"/>
                        <a:t>9.5962e+04</a:t>
                      </a:r>
                      <a:endParaRPr lang="es-ES" sz="800"/>
                    </a:p>
                  </a:txBody>
                  <a:tcPr/>
                </a:tc>
                <a:tc>
                  <a:txBody>
                    <a:bodyPr/>
                    <a:lstStyle/>
                    <a:p>
                      <a:pPr lvl="0">
                        <a:buNone/>
                      </a:pPr>
                      <a:r>
                        <a:rPr lang="en-US" sz="800" b="0" i="0" u="none" strike="noStrike" noProof="0"/>
                        <a:t>-0.2945</a:t>
                      </a:r>
                      <a:endParaRPr lang="es-ES" sz="800"/>
                    </a:p>
                  </a:txBody>
                  <a:tcPr/>
                </a:tc>
                <a:tc>
                  <a:txBody>
                    <a:bodyPr/>
                    <a:lstStyle/>
                    <a:p>
                      <a:pPr lvl="0" algn="l">
                        <a:lnSpc>
                          <a:spcPct val="100000"/>
                        </a:lnSpc>
                        <a:spcBef>
                          <a:spcPts val="0"/>
                        </a:spcBef>
                        <a:spcAft>
                          <a:spcPts val="0"/>
                        </a:spcAft>
                        <a:buNone/>
                      </a:pPr>
                      <a:r>
                        <a:rPr lang="en-US" sz="800" b="0" i="0" u="none" strike="noStrike" noProof="0"/>
                        <a:t>-0.0091</a:t>
                      </a:r>
                    </a:p>
                  </a:txBody>
                  <a:tcPr/>
                </a:tc>
                <a:tc>
                  <a:txBody>
                    <a:bodyPr/>
                    <a:lstStyle/>
                    <a:p>
                      <a:pPr lvl="0">
                        <a:buNone/>
                      </a:pPr>
                      <a:r>
                        <a:rPr lang="en-US" sz="800" b="0" i="0" u="none" strike="noStrike" noProof="0">
                          <a:latin typeface="Arial"/>
                        </a:rPr>
                        <a:t>9.5959e+04</a:t>
                      </a:r>
                      <a:endParaRPr lang="es-ES" sz="800"/>
                    </a:p>
                  </a:txBody>
                  <a:tcPr/>
                </a:tc>
                <a:tc>
                  <a:txBody>
                    <a:bodyPr/>
                    <a:lstStyle/>
                    <a:p>
                      <a:pPr lvl="0">
                        <a:buNone/>
                      </a:pPr>
                      <a:r>
                        <a:rPr lang="en-US" sz="800" b="0" i="0" u="none" strike="noStrike" noProof="0"/>
                        <a:t>-0.2987</a:t>
                      </a:r>
                      <a:endParaRPr lang="es-ES" sz="800"/>
                    </a:p>
                  </a:txBody>
                  <a:tcPr/>
                </a:tc>
                <a:extLst>
                  <a:ext uri="{0D108BD9-81ED-4DB2-BD59-A6C34878D82A}">
                    <a16:rowId xmlns:a16="http://schemas.microsoft.com/office/drawing/2014/main" val="3875298732"/>
                  </a:ext>
                </a:extLst>
              </a:tr>
              <a:tr h="326171">
                <a:tc vMerge="1">
                  <a:txBody>
                    <a:bodyPr/>
                    <a:lstStyle/>
                    <a:p>
                      <a:endParaRPr lang="es-ES"/>
                    </a:p>
                  </a:txBody>
                  <a:tcPr/>
                </a:tc>
                <a:tc>
                  <a:txBody>
                    <a:bodyPr/>
                    <a:lstStyle/>
                    <a:p>
                      <a:pPr lvl="0">
                        <a:buNone/>
                      </a:pPr>
                      <a:r>
                        <a:rPr lang="en-US" sz="800" b="1" i="0" u="none" strike="noStrike" noProof="0">
                          <a:latin typeface="Arial"/>
                        </a:rPr>
                        <a:t>Riohacha</a:t>
                      </a:r>
                      <a:endParaRPr lang="es-ES" sz="800" b="1"/>
                    </a:p>
                  </a:txBody>
                  <a:tcPr/>
                </a:tc>
                <a:tc>
                  <a:txBody>
                    <a:bodyPr/>
                    <a:lstStyle/>
                    <a:p>
                      <a:pPr lvl="0" algn="l">
                        <a:lnSpc>
                          <a:spcPct val="100000"/>
                        </a:lnSpc>
                        <a:spcBef>
                          <a:spcPts val="0"/>
                        </a:spcBef>
                        <a:spcAft>
                          <a:spcPts val="0"/>
                        </a:spcAft>
                        <a:buNone/>
                      </a:pPr>
                      <a:r>
                        <a:rPr lang="en-US" sz="800" b="0" i="0" u="none" strike="noStrike" noProof="0"/>
                        <a:t>-0.0020</a:t>
                      </a:r>
                      <a:endParaRPr lang="es-ES" sz="800"/>
                    </a:p>
                  </a:txBody>
                  <a:tcPr/>
                </a:tc>
                <a:tc>
                  <a:txBody>
                    <a:bodyPr/>
                    <a:lstStyle/>
                    <a:p>
                      <a:pPr lvl="0" algn="l">
                        <a:lnSpc>
                          <a:spcPct val="100000"/>
                        </a:lnSpc>
                        <a:spcBef>
                          <a:spcPts val="0"/>
                        </a:spcBef>
                        <a:spcAft>
                          <a:spcPts val="0"/>
                        </a:spcAft>
                        <a:buNone/>
                      </a:pPr>
                      <a:r>
                        <a:rPr lang="en-US" sz="800" b="0" i="0" u="none" strike="noStrike" noProof="0"/>
                        <a:t>9.8457e+04</a:t>
                      </a:r>
                    </a:p>
                    <a:p>
                      <a:pPr lvl="0" algn="l">
                        <a:lnSpc>
                          <a:spcPct val="100000"/>
                        </a:lnSpc>
                        <a:spcBef>
                          <a:spcPts val="0"/>
                        </a:spcBef>
                        <a:spcAft>
                          <a:spcPts val="0"/>
                        </a:spcAft>
                        <a:buNone/>
                      </a:pPr>
                      <a:endParaRPr lang="en-US" sz="800" b="0" i="0" u="none" strike="noStrike" noProof="0">
                        <a:latin typeface="Arial"/>
                      </a:endParaRPr>
                    </a:p>
                  </a:txBody>
                  <a:tcPr/>
                </a:tc>
                <a:tc>
                  <a:txBody>
                    <a:bodyPr/>
                    <a:lstStyle/>
                    <a:p>
                      <a:pPr lvl="0" algn="l">
                        <a:lnSpc>
                          <a:spcPct val="100000"/>
                        </a:lnSpc>
                        <a:spcBef>
                          <a:spcPts val="0"/>
                        </a:spcBef>
                        <a:spcAft>
                          <a:spcPts val="0"/>
                        </a:spcAft>
                        <a:buNone/>
                      </a:pPr>
                      <a:r>
                        <a:rPr lang="en-US" sz="800" b="0" i="0" u="none" strike="noStrike" noProof="0"/>
                        <a:t>-0.0918</a:t>
                      </a:r>
                    </a:p>
                  </a:txBody>
                  <a:tcPr/>
                </a:tc>
                <a:tc>
                  <a:txBody>
                    <a:bodyPr/>
                    <a:lstStyle/>
                    <a:p>
                      <a:pPr lvl="0" algn="l">
                        <a:lnSpc>
                          <a:spcPct val="100000"/>
                        </a:lnSpc>
                        <a:spcBef>
                          <a:spcPts val="0"/>
                        </a:spcBef>
                        <a:spcAft>
                          <a:spcPts val="0"/>
                        </a:spcAft>
                        <a:buNone/>
                      </a:pPr>
                      <a:r>
                        <a:rPr lang="en-US" sz="800" b="0" i="0" u="none" strike="noStrike" noProof="0">
                          <a:latin typeface="Arial"/>
                        </a:rPr>
                        <a:t>-0.0020</a:t>
                      </a:r>
                      <a:endParaRPr lang="es-ES" sz="800"/>
                    </a:p>
                  </a:txBody>
                  <a:tcPr/>
                </a:tc>
                <a:tc>
                  <a:txBody>
                    <a:bodyPr/>
                    <a:lstStyle/>
                    <a:p>
                      <a:pPr lvl="0">
                        <a:buNone/>
                      </a:pPr>
                      <a:r>
                        <a:rPr lang="en-US" sz="800" b="0" i="0" u="none" strike="noStrike" noProof="0"/>
                        <a:t>9.8462e+04</a:t>
                      </a:r>
                      <a:endParaRPr lang="es-ES" sz="800"/>
                    </a:p>
                  </a:txBody>
                  <a:tcPr/>
                </a:tc>
                <a:tc>
                  <a:txBody>
                    <a:bodyPr/>
                    <a:lstStyle/>
                    <a:p>
                      <a:pPr lvl="0">
                        <a:buNone/>
                      </a:pPr>
                      <a:r>
                        <a:rPr lang="en-US" sz="800" b="0" i="0" u="none" strike="noStrike" noProof="0"/>
                        <a:t>-0.0821</a:t>
                      </a:r>
                      <a:endParaRPr lang="es-ES" sz="800"/>
                    </a:p>
                  </a:txBody>
                  <a:tcPr/>
                </a:tc>
                <a:extLst>
                  <a:ext uri="{0D108BD9-81ED-4DB2-BD59-A6C34878D82A}">
                    <a16:rowId xmlns:a16="http://schemas.microsoft.com/office/drawing/2014/main" val="3680214989"/>
                  </a:ext>
                </a:extLst>
              </a:tr>
              <a:tr h="205367">
                <a:tc vMerge="1">
                  <a:txBody>
                    <a:bodyPr/>
                    <a:lstStyle/>
                    <a:p>
                      <a:endParaRPr lang="es-ES"/>
                    </a:p>
                  </a:txBody>
                  <a:tcPr/>
                </a:tc>
                <a:tc>
                  <a:txBody>
                    <a:bodyPr/>
                    <a:lstStyle/>
                    <a:p>
                      <a:pPr lvl="0">
                        <a:buNone/>
                      </a:pPr>
                      <a:r>
                        <a:rPr lang="en-US" sz="800" b="1" i="0" u="none" strike="noStrike" noProof="0">
                          <a:latin typeface="Arial"/>
                        </a:rPr>
                        <a:t>Cartagena</a:t>
                      </a:r>
                      <a:endParaRPr lang="es-ES" sz="800" b="1"/>
                    </a:p>
                  </a:txBody>
                  <a:tcPr/>
                </a:tc>
                <a:tc>
                  <a:txBody>
                    <a:bodyPr/>
                    <a:lstStyle/>
                    <a:p>
                      <a:pPr lvl="0">
                        <a:buNone/>
                      </a:pPr>
                      <a:r>
                        <a:rPr lang="en-US" sz="800" b="0" i="0" u="none" strike="noStrike" noProof="0"/>
                        <a:t>-0.0045</a:t>
                      </a:r>
                      <a:endParaRPr lang="es-ES" sz="800"/>
                    </a:p>
                  </a:txBody>
                  <a:tcPr/>
                </a:tc>
                <a:tc>
                  <a:txBody>
                    <a:bodyPr/>
                    <a:lstStyle/>
                    <a:p>
                      <a:pPr lvl="0">
                        <a:buNone/>
                      </a:pPr>
                      <a:r>
                        <a:rPr lang="en-US" sz="800" b="0" i="0" u="none" strike="noStrike" noProof="0"/>
                        <a:t>9.3350e+04</a:t>
                      </a:r>
                      <a:endParaRPr lang="es-ES" sz="800"/>
                    </a:p>
                  </a:txBody>
                  <a:tcPr/>
                </a:tc>
                <a:tc>
                  <a:txBody>
                    <a:bodyPr/>
                    <a:lstStyle/>
                    <a:p>
                      <a:pPr lvl="0">
                        <a:buNone/>
                      </a:pPr>
                      <a:r>
                        <a:rPr lang="en-US" sz="800" b="0" i="0" u="none" strike="noStrike" noProof="0"/>
                        <a:t>-0.2733</a:t>
                      </a:r>
                      <a:endParaRPr lang="es-ES" sz="800"/>
                    </a:p>
                  </a:txBody>
                  <a:tcPr/>
                </a:tc>
                <a:tc>
                  <a:txBody>
                    <a:bodyPr/>
                    <a:lstStyle/>
                    <a:p>
                      <a:pPr lvl="0" algn="l">
                        <a:lnSpc>
                          <a:spcPct val="100000"/>
                        </a:lnSpc>
                        <a:spcBef>
                          <a:spcPts val="0"/>
                        </a:spcBef>
                        <a:spcAft>
                          <a:spcPts val="0"/>
                        </a:spcAft>
                        <a:buNone/>
                      </a:pPr>
                      <a:r>
                        <a:rPr lang="en-US" sz="800" b="0" i="0" u="none" strike="noStrike" noProof="0"/>
                        <a:t>-0.0046</a:t>
                      </a:r>
                      <a:endParaRPr lang="es-ES" sz="800"/>
                    </a:p>
                  </a:txBody>
                  <a:tcPr/>
                </a:tc>
                <a:tc>
                  <a:txBody>
                    <a:bodyPr/>
                    <a:lstStyle/>
                    <a:p>
                      <a:pPr lvl="0" algn="l">
                        <a:lnSpc>
                          <a:spcPct val="100000"/>
                        </a:lnSpc>
                        <a:spcBef>
                          <a:spcPts val="0"/>
                        </a:spcBef>
                        <a:spcAft>
                          <a:spcPts val="0"/>
                        </a:spcAft>
                        <a:buNone/>
                      </a:pPr>
                      <a:r>
                        <a:rPr lang="en-US" sz="800" b="0" i="0" u="none" strike="noStrike" noProof="0"/>
                        <a:t>9.3346e+04</a:t>
                      </a:r>
                      <a:endParaRPr lang="es-ES" sz="800"/>
                    </a:p>
                  </a:txBody>
                  <a:tcPr/>
                </a:tc>
                <a:tc>
                  <a:txBody>
                    <a:bodyPr/>
                    <a:lstStyle/>
                    <a:p>
                      <a:pPr lvl="0">
                        <a:buNone/>
                      </a:pPr>
                      <a:r>
                        <a:rPr lang="en-US" sz="800" b="0" i="0" u="none" strike="noStrike" noProof="0"/>
                        <a:t>-0.2789</a:t>
                      </a:r>
                      <a:endParaRPr lang="es-ES" sz="800"/>
                    </a:p>
                  </a:txBody>
                  <a:tcPr/>
                </a:tc>
                <a:extLst>
                  <a:ext uri="{0D108BD9-81ED-4DB2-BD59-A6C34878D82A}">
                    <a16:rowId xmlns:a16="http://schemas.microsoft.com/office/drawing/2014/main" val="428929952"/>
                  </a:ext>
                </a:extLst>
              </a:tr>
              <a:tr h="205367">
                <a:tc vMerge="1">
                  <a:txBody>
                    <a:bodyPr/>
                    <a:lstStyle/>
                    <a:p>
                      <a:endParaRPr lang="es-ES"/>
                    </a:p>
                  </a:txBody>
                  <a:tcPr/>
                </a:tc>
                <a:tc>
                  <a:txBody>
                    <a:bodyPr/>
                    <a:lstStyle/>
                    <a:p>
                      <a:pPr lvl="0">
                        <a:buNone/>
                      </a:pPr>
                      <a:r>
                        <a:rPr lang="en-US" sz="800" b="1" i="0" u="none" strike="noStrike" noProof="0">
                          <a:latin typeface="Arial"/>
                        </a:rPr>
                        <a:t>Barranquilla</a:t>
                      </a:r>
                      <a:endParaRPr lang="es-ES" sz="800" b="1"/>
                    </a:p>
                  </a:txBody>
                  <a:tcPr/>
                </a:tc>
                <a:tc>
                  <a:txBody>
                    <a:bodyPr/>
                    <a:lstStyle/>
                    <a:p>
                      <a:pPr lvl="0">
                        <a:buNone/>
                      </a:pPr>
                      <a:r>
                        <a:rPr lang="en-US" sz="800" b="0" i="0" u="none" strike="noStrike" noProof="0"/>
                        <a:t>0.0221</a:t>
                      </a:r>
                      <a:endParaRPr lang="es-ES" sz="800"/>
                    </a:p>
                  </a:txBody>
                  <a:tcPr/>
                </a:tc>
                <a:tc>
                  <a:txBody>
                    <a:bodyPr/>
                    <a:lstStyle/>
                    <a:p>
                      <a:pPr lvl="0">
                        <a:buNone/>
                      </a:pPr>
                      <a:r>
                        <a:rPr lang="en-US" sz="800" b="0" i="0" u="none" strike="noStrike" noProof="0"/>
                        <a:t>8.4101e+04</a:t>
                      </a:r>
                      <a:endParaRPr lang="es-ES" sz="800"/>
                    </a:p>
                  </a:txBody>
                  <a:tcPr/>
                </a:tc>
                <a:tc>
                  <a:txBody>
                    <a:bodyPr/>
                    <a:lstStyle/>
                    <a:p>
                      <a:pPr lvl="0">
                        <a:buNone/>
                      </a:pPr>
                      <a:r>
                        <a:rPr lang="en-US" sz="800" b="0" i="0" u="none" strike="noStrike" noProof="0"/>
                        <a:t>0.0489</a:t>
                      </a:r>
                      <a:endParaRPr lang="es-ES" sz="800"/>
                    </a:p>
                  </a:txBody>
                  <a:tcPr/>
                </a:tc>
                <a:tc>
                  <a:txBody>
                    <a:bodyPr/>
                    <a:lstStyle/>
                    <a:p>
                      <a:pPr lvl="0">
                        <a:buNone/>
                      </a:pPr>
                      <a:r>
                        <a:rPr lang="en-US" sz="800" b="0" i="0" u="none" strike="noStrike" noProof="0"/>
                        <a:t>0.0220</a:t>
                      </a:r>
                      <a:endParaRPr lang="es-ES" sz="800"/>
                    </a:p>
                  </a:txBody>
                  <a:tcPr/>
                </a:tc>
                <a:tc>
                  <a:txBody>
                    <a:bodyPr/>
                    <a:lstStyle/>
                    <a:p>
                      <a:pPr lvl="0" algn="l">
                        <a:lnSpc>
                          <a:spcPct val="100000"/>
                        </a:lnSpc>
                        <a:spcBef>
                          <a:spcPts val="0"/>
                        </a:spcBef>
                        <a:spcAft>
                          <a:spcPts val="0"/>
                        </a:spcAft>
                        <a:buNone/>
                      </a:pPr>
                      <a:r>
                        <a:rPr lang="en-US" sz="800" b="0" i="0" u="none" strike="noStrike" noProof="0"/>
                        <a:t>8.4098e+04</a:t>
                      </a:r>
                    </a:p>
                  </a:txBody>
                  <a:tcPr/>
                </a:tc>
                <a:tc>
                  <a:txBody>
                    <a:bodyPr/>
                    <a:lstStyle/>
                    <a:p>
                      <a:pPr lvl="0" algn="l">
                        <a:lnSpc>
                          <a:spcPct val="100000"/>
                        </a:lnSpc>
                        <a:spcBef>
                          <a:spcPts val="0"/>
                        </a:spcBef>
                        <a:spcAft>
                          <a:spcPts val="0"/>
                        </a:spcAft>
                        <a:buNone/>
                      </a:pPr>
                      <a:r>
                        <a:rPr lang="en-US" sz="800" b="0" i="0" u="none" strike="noStrike" noProof="0"/>
                        <a:t>0.0455</a:t>
                      </a:r>
                      <a:endParaRPr lang="es-ES" sz="800"/>
                    </a:p>
                  </a:txBody>
                  <a:tcPr/>
                </a:tc>
                <a:extLst>
                  <a:ext uri="{0D108BD9-81ED-4DB2-BD59-A6C34878D82A}">
                    <a16:rowId xmlns:a16="http://schemas.microsoft.com/office/drawing/2014/main" val="1596714321"/>
                  </a:ext>
                </a:extLst>
              </a:tr>
              <a:tr h="205367">
                <a:tc rowSpan="2">
                  <a:txBody>
                    <a:bodyPr/>
                    <a:lstStyle/>
                    <a:p>
                      <a:pPr lvl="0">
                        <a:buNone/>
                      </a:pPr>
                      <a:r>
                        <a:rPr lang="en-US" sz="800" b="0" i="0" u="none" strike="noStrike" noProof="0">
                          <a:latin typeface="Arial"/>
                        </a:rPr>
                        <a:t>Pacific Region</a:t>
                      </a:r>
                      <a:endParaRPr lang="es-ES" sz="800">
                        <a:latin typeface="Arial"/>
                      </a:endParaRPr>
                    </a:p>
                  </a:txBody>
                  <a:tcPr/>
                </a:tc>
                <a:tc>
                  <a:txBody>
                    <a:bodyPr/>
                    <a:lstStyle/>
                    <a:p>
                      <a:pPr lvl="0">
                        <a:buNone/>
                      </a:pPr>
                      <a:r>
                        <a:rPr lang="en-US" sz="800" b="1" i="0" u="none" strike="noStrike" noProof="0">
                          <a:latin typeface="Arial"/>
                        </a:rPr>
                        <a:t>Cali</a:t>
                      </a:r>
                      <a:endParaRPr lang="es-ES" sz="800" b="1"/>
                    </a:p>
                  </a:txBody>
                  <a:tcPr/>
                </a:tc>
                <a:tc>
                  <a:txBody>
                    <a:bodyPr/>
                    <a:lstStyle/>
                    <a:p>
                      <a:pPr lvl="0">
                        <a:buNone/>
                      </a:pPr>
                      <a:r>
                        <a:rPr lang="en-US" sz="800" b="0" i="0" u="none" strike="noStrike" noProof="0">
                          <a:latin typeface="Arial"/>
                        </a:rPr>
                        <a:t>-0.1180</a:t>
                      </a:r>
                      <a:endParaRPr lang="es-ES" sz="800"/>
                    </a:p>
                  </a:txBody>
                  <a:tcPr/>
                </a:tc>
                <a:tc>
                  <a:txBody>
                    <a:bodyPr/>
                    <a:lstStyle/>
                    <a:p>
                      <a:pPr lvl="0">
                        <a:buNone/>
                      </a:pPr>
                      <a:r>
                        <a:rPr lang="en-US" sz="800" b="0" i="0" u="none" strike="noStrike" noProof="0">
                          <a:latin typeface="Arial"/>
                        </a:rPr>
                        <a:t>8.2567e+04</a:t>
                      </a:r>
                      <a:endParaRPr lang="es-ES" sz="800"/>
                    </a:p>
                  </a:txBody>
                  <a:tcPr/>
                </a:tc>
                <a:tc>
                  <a:txBody>
                    <a:bodyPr/>
                    <a:lstStyle/>
                    <a:p>
                      <a:pPr lvl="0" algn="l">
                        <a:lnSpc>
                          <a:spcPct val="100000"/>
                        </a:lnSpc>
                        <a:spcBef>
                          <a:spcPts val="0"/>
                        </a:spcBef>
                        <a:spcAft>
                          <a:spcPts val="0"/>
                        </a:spcAft>
                        <a:buNone/>
                      </a:pPr>
                      <a:r>
                        <a:rPr lang="en-US" sz="800" b="0" i="0" u="none" strike="noStrike" noProof="0"/>
                        <a:t>-0.1454</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-0.1179</a:t>
                      </a:r>
                      <a:endParaRPr lang="es-ES" sz="800"/>
                    </a:p>
                  </a:txBody>
                  <a:tcPr/>
                </a:tc>
                <a:tc>
                  <a:txBody>
                    <a:bodyPr/>
                    <a:lstStyle/>
                    <a:p>
                      <a:pPr lvl="0">
                        <a:buNone/>
                      </a:pPr>
                      <a:r>
                        <a:rPr lang="en-US" sz="800" b="0" i="0" u="none" strike="noStrike" noProof="0">
                          <a:latin typeface="Arial"/>
                        </a:rPr>
                        <a:t>8.2568e+04</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-0.1417</a:t>
                      </a:r>
                      <a:endParaRPr lang="es-ES" sz="800"/>
                    </a:p>
                  </a:txBody>
                  <a:tcPr/>
                </a:tc>
                <a:extLst>
                  <a:ext uri="{0D108BD9-81ED-4DB2-BD59-A6C34878D82A}">
                    <a16:rowId xmlns:a16="http://schemas.microsoft.com/office/drawing/2014/main" val="742592913"/>
                  </a:ext>
                </a:extLst>
              </a:tr>
              <a:tr h="205367">
                <a:tc vMerge="1">
                  <a:txBody>
                    <a:bodyPr/>
                    <a:lstStyle/>
                    <a:p>
                      <a:endParaRPr lang="es-ES"/>
                    </a:p>
                  </a:txBody>
                  <a:tcPr/>
                </a:tc>
                <a:tc>
                  <a:txBody>
                    <a:bodyPr/>
                    <a:lstStyle/>
                    <a:p>
                      <a:pPr lvl="0">
                        <a:buNone/>
                      </a:pPr>
                      <a:r>
                        <a:rPr lang="en-US" sz="800" b="1" i="0" u="none" strike="noStrike" noProof="0"/>
                        <a:t>Quibdó</a:t>
                      </a:r>
                      <a:endParaRPr lang="es-ES" sz="800" b="1"/>
                    </a:p>
                  </a:txBody>
                  <a:tcPr/>
                </a:tc>
                <a:tc>
                  <a:txBody>
                    <a:bodyPr/>
                    <a:lstStyle/>
                    <a:p>
                      <a:pPr lvl="0">
                        <a:buNone/>
                      </a:pPr>
                      <a:r>
                        <a:rPr lang="en-US" sz="800" b="0" i="0" u="none" strike="noStrike" noProof="0"/>
                        <a:t>0.0231</a:t>
                      </a:r>
                      <a:endParaRPr lang="es-ES" sz="800"/>
                    </a:p>
                  </a:txBody>
                  <a:tcPr/>
                </a:tc>
                <a:tc>
                  <a:txBody>
                    <a:bodyPr/>
                    <a:lstStyle/>
                    <a:p>
                      <a:pPr lvl="0" algn="l">
                        <a:lnSpc>
                          <a:spcPct val="100000"/>
                        </a:lnSpc>
                        <a:spcBef>
                          <a:spcPts val="0"/>
                        </a:spcBef>
                        <a:spcAft>
                          <a:spcPts val="0"/>
                        </a:spcAft>
                        <a:buNone/>
                      </a:pPr>
                      <a:r>
                        <a:rPr lang="en-US" sz="800" b="0" i="0" u="none" strike="noStrike" noProof="0"/>
                        <a:t>8.4191e+04</a:t>
                      </a:r>
                    </a:p>
                  </a:txBody>
                  <a:tcPr/>
                </a:tc>
                <a:tc>
                  <a:txBody>
                    <a:bodyPr/>
                    <a:lstStyle/>
                    <a:p>
                      <a:pPr lvl="0">
                        <a:buNone/>
                      </a:pPr>
                      <a:r>
                        <a:rPr lang="en-US" sz="800" b="0" i="0" u="none" strike="noStrike" noProof="0"/>
                        <a:t>-0.0013</a:t>
                      </a:r>
                      <a:endParaRPr lang="es-ES" sz="800"/>
                    </a:p>
                  </a:txBody>
                  <a:tcPr/>
                </a:tc>
                <a:tc>
                  <a:txBody>
                    <a:bodyPr/>
                    <a:lstStyle/>
                    <a:p>
                      <a:pPr lvl="0">
                        <a:buNone/>
                      </a:pPr>
                      <a:r>
                        <a:rPr lang="en-US" sz="800" b="0" i="0" u="none" strike="noStrike" noProof="0"/>
                        <a:t>0.0231</a:t>
                      </a:r>
                      <a:endParaRPr lang="es-ES" sz="800"/>
                    </a:p>
                  </a:txBody>
                  <a:tcPr/>
                </a:tc>
                <a:tc>
                  <a:txBody>
                    <a:bodyPr/>
                    <a:lstStyle/>
                    <a:p>
                      <a:pPr lvl="0">
                        <a:buNone/>
                      </a:pPr>
                      <a:r>
                        <a:rPr lang="en-US" sz="800" b="0" i="0" u="none" strike="noStrike" noProof="0"/>
                        <a:t>8.4195e+04</a:t>
                      </a:r>
                      <a:endParaRPr lang="es-ES" sz="800"/>
                    </a:p>
                  </a:txBody>
                  <a:tcPr/>
                </a:tc>
                <a:tc>
                  <a:txBody>
                    <a:bodyPr/>
                    <a:lstStyle/>
                    <a:p>
                      <a:pPr lvl="0">
                        <a:buNone/>
                      </a:pPr>
                      <a:r>
                        <a:rPr lang="en-US" sz="800" b="0" i="0" u="none" strike="noStrike" noProof="0"/>
                        <a:t>-0.0053</a:t>
                      </a:r>
                      <a:endParaRPr lang="es-ES" sz="800"/>
                    </a:p>
                  </a:txBody>
                  <a:tcPr/>
                </a:tc>
                <a:extLst>
                  <a:ext uri="{0D108BD9-81ED-4DB2-BD59-A6C34878D82A}">
                    <a16:rowId xmlns:a16="http://schemas.microsoft.com/office/drawing/2014/main" val="827708343"/>
                  </a:ext>
                </a:extLst>
              </a:tr>
              <a:tr h="205367">
                <a:tc rowSpan="2">
                  <a:txBody>
                    <a:bodyPr/>
                    <a:lstStyle/>
                    <a:p>
                      <a:pPr lvl="0">
                        <a:buNone/>
                      </a:pPr>
                      <a:r>
                        <a:rPr lang="en-US" sz="800" b="0" i="0" u="none" strike="noStrike" noProof="0"/>
                        <a:t>Andean Region</a:t>
                      </a:r>
                      <a:endParaRPr lang="es-ES" sz="800"/>
                    </a:p>
                  </a:txBody>
                  <a:tcPr/>
                </a:tc>
                <a:tc>
                  <a:txBody>
                    <a:bodyPr/>
                    <a:lstStyle/>
                    <a:p>
                      <a:pPr lvl="0">
                        <a:buNone/>
                      </a:pPr>
                      <a:r>
                        <a:rPr lang="en-US" sz="800" b="1" i="0" u="none" strike="noStrike" noProof="0">
                          <a:latin typeface="Arial"/>
                        </a:rPr>
                        <a:t>Medellín</a:t>
                      </a:r>
                      <a:endParaRPr lang="es-ES" sz="800" b="1"/>
                    </a:p>
                  </a:txBody>
                  <a:tcPr/>
                </a:tc>
                <a:tc>
                  <a:txBody>
                    <a:bodyPr/>
                    <a:lstStyle/>
                    <a:p>
                      <a:pPr lvl="0">
                        <a:buNone/>
                      </a:pPr>
                      <a:r>
                        <a:rPr lang="en-US" sz="800" b="0" i="0" u="none" strike="noStrike" noProof="0"/>
                        <a:t>-0.1898</a:t>
                      </a:r>
                      <a:endParaRPr lang="es-ES" sz="800"/>
                    </a:p>
                  </a:txBody>
                  <a:tcPr/>
                </a:tc>
                <a:tc>
                  <a:txBody>
                    <a:bodyPr/>
                    <a:lstStyle/>
                    <a:p>
                      <a:pPr lvl="0" algn="l">
                        <a:lnSpc>
                          <a:spcPct val="100000"/>
                        </a:lnSpc>
                        <a:spcBef>
                          <a:spcPts val="0"/>
                        </a:spcBef>
                        <a:spcAft>
                          <a:spcPts val="0"/>
                        </a:spcAft>
                        <a:buNone/>
                      </a:pPr>
                      <a:r>
                        <a:rPr lang="en-US" sz="800" b="0" i="0" u="none" strike="noStrike" noProof="0"/>
                        <a:t>7.4288e+04</a:t>
                      </a:r>
                    </a:p>
                  </a:txBody>
                  <a:tcPr/>
                </a:tc>
                <a:tc>
                  <a:txBody>
                    <a:bodyPr/>
                    <a:lstStyle/>
                    <a:p>
                      <a:pPr lvl="0" algn="l">
                        <a:lnSpc>
                          <a:spcPct val="100000"/>
                        </a:lnSpc>
                        <a:spcBef>
                          <a:spcPts val="0"/>
                        </a:spcBef>
                        <a:spcAft>
                          <a:spcPts val="0"/>
                        </a:spcAft>
                        <a:buNone/>
                      </a:pPr>
                      <a:r>
                        <a:rPr lang="en-US" sz="800" b="0" i="0" u="none" strike="noStrike" noProof="0">
                          <a:latin typeface="Arial"/>
                        </a:rPr>
                        <a:t>-0.1300</a:t>
                      </a:r>
                      <a:endParaRPr lang="es-ES" sz="800"/>
                    </a:p>
                  </a:txBody>
                  <a:tcPr/>
                </a:tc>
                <a:tc>
                  <a:txBody>
                    <a:bodyPr/>
                    <a:lstStyle/>
                    <a:p>
                      <a:pPr lvl="0">
                        <a:buNone/>
                      </a:pPr>
                      <a:r>
                        <a:rPr lang="en-US" sz="800" b="0" i="0" u="none" strike="noStrike" noProof="0"/>
                        <a:t>-0.1898</a:t>
                      </a:r>
                      <a:endParaRPr lang="es-ES" sz="800"/>
                    </a:p>
                  </a:txBody>
                  <a:tcPr/>
                </a:tc>
                <a:tc>
                  <a:txBody>
                    <a:bodyPr/>
                    <a:lstStyle/>
                    <a:p>
                      <a:pPr lvl="0">
                        <a:buNone/>
                      </a:pPr>
                      <a:r>
                        <a:rPr lang="en-US" sz="800" b="0" i="0" u="none" strike="noStrike" noProof="0"/>
                        <a:t>7.4289e+04</a:t>
                      </a:r>
                      <a:endParaRPr lang="es-ES" sz="800"/>
                    </a:p>
                  </a:txBody>
                  <a:tcPr/>
                </a:tc>
                <a:tc>
                  <a:txBody>
                    <a:bodyPr/>
                    <a:lstStyle/>
                    <a:p>
                      <a:pPr lvl="0" algn="l">
                        <a:lnSpc>
                          <a:spcPct val="100000"/>
                        </a:lnSpc>
                        <a:spcBef>
                          <a:spcPts val="0"/>
                        </a:spcBef>
                        <a:spcAft>
                          <a:spcPts val="0"/>
                        </a:spcAft>
                        <a:buNone/>
                      </a:pPr>
                      <a:r>
                        <a:rPr lang="en-US" sz="800" b="0" i="0" u="none" strike="noStrike" noProof="0">
                          <a:latin typeface="Arial"/>
                        </a:rPr>
                        <a:t>-0.1259</a:t>
                      </a:r>
                      <a:endParaRPr lang="es-ES" sz="800"/>
                    </a:p>
                  </a:txBody>
                  <a:tcPr/>
                </a:tc>
                <a:extLst>
                  <a:ext uri="{0D108BD9-81ED-4DB2-BD59-A6C34878D82A}">
                    <a16:rowId xmlns:a16="http://schemas.microsoft.com/office/drawing/2014/main" val="4204088201"/>
                  </a:ext>
                </a:extLst>
              </a:tr>
              <a:tr h="205367">
                <a:tc vMerge="1">
                  <a:txBody>
                    <a:bodyPr/>
                    <a:lstStyle/>
                    <a:p>
                      <a:endParaRPr lang="es-ES"/>
                    </a:p>
                  </a:txBody>
                  <a:tcPr/>
                </a:tc>
                <a:tc>
                  <a:txBody>
                    <a:bodyPr/>
                    <a:lstStyle/>
                    <a:p>
                      <a:pPr lvl="0">
                        <a:buNone/>
                      </a:pPr>
                      <a:r>
                        <a:rPr lang="en-US" sz="800" b="1" i="0" u="none" strike="noStrike" noProof="0">
                          <a:latin typeface="Arial"/>
                        </a:rPr>
                        <a:t>Bogota</a:t>
                      </a:r>
                      <a:endParaRPr lang="es-ES" sz="800" b="1"/>
                    </a:p>
                  </a:txBody>
                  <a:tcPr/>
                </a:tc>
                <a:tc>
                  <a:txBody>
                    <a:bodyPr/>
                    <a:lstStyle/>
                    <a:p>
                      <a:pPr lvl="0">
                        <a:buNone/>
                      </a:pPr>
                      <a:r>
                        <a:rPr lang="en-US" sz="800" b="0" i="0" u="none" strike="noStrike" noProof="0"/>
                        <a:t>-0.3178</a:t>
                      </a:r>
                      <a:endParaRPr lang="es-ES" sz="800"/>
                    </a:p>
                  </a:txBody>
                  <a:tcPr/>
                </a:tc>
                <a:tc>
                  <a:txBody>
                    <a:bodyPr/>
                    <a:lstStyle/>
                    <a:p>
                      <a:pPr lvl="0" algn="l">
                        <a:lnSpc>
                          <a:spcPct val="100000"/>
                        </a:lnSpc>
                        <a:spcBef>
                          <a:spcPts val="0"/>
                        </a:spcBef>
                        <a:spcAft>
                          <a:spcPts val="0"/>
                        </a:spcAft>
                        <a:buNone/>
                      </a:pPr>
                      <a:r>
                        <a:rPr lang="en-US" sz="800" b="0" i="0" u="none" strike="noStrike" noProof="0"/>
                        <a:t>6.5671e+04</a:t>
                      </a:r>
                    </a:p>
                  </a:txBody>
                  <a:tcPr/>
                </a:tc>
                <a:tc>
                  <a:txBody>
                    <a:bodyPr/>
                    <a:lstStyle/>
                    <a:p>
                      <a:pPr lvl="0" algn="l">
                        <a:lnSpc>
                          <a:spcPct val="100000"/>
                        </a:lnSpc>
                        <a:spcBef>
                          <a:spcPts val="0"/>
                        </a:spcBef>
                        <a:spcAft>
                          <a:spcPts val="0"/>
                        </a:spcAft>
                        <a:buNone/>
                      </a:pPr>
                      <a:r>
                        <a:rPr lang="en-US" sz="800" b="0" i="0" u="none" strike="noStrike" noProof="0"/>
                        <a:t>-0.1396</a:t>
                      </a:r>
                    </a:p>
                  </a:txBody>
                  <a:tcPr/>
                </a:tc>
                <a:tc>
                  <a:txBody>
                    <a:bodyPr/>
                    <a:lstStyle/>
                    <a:p>
                      <a:pPr lvl="0">
                        <a:buNone/>
                      </a:pPr>
                      <a:r>
                        <a:rPr lang="en-US" sz="800" b="0" i="0" u="none" strike="noStrike" noProof="0"/>
                        <a:t>-0.3178</a:t>
                      </a:r>
                      <a:endParaRPr lang="es-ES" sz="800"/>
                    </a:p>
                  </a:txBody>
                  <a:tcPr/>
                </a:tc>
                <a:tc>
                  <a:txBody>
                    <a:bodyPr/>
                    <a:lstStyle/>
                    <a:p>
                      <a:pPr lvl="0">
                        <a:buNone/>
                      </a:pPr>
                      <a:r>
                        <a:rPr lang="en-US" sz="800" b="0" i="0" u="none" strike="noStrike" noProof="0">
                          <a:latin typeface="Arial"/>
                        </a:rPr>
                        <a:t>6.5670e+04</a:t>
                      </a:r>
                      <a:endParaRPr lang="es-ES" sz="800"/>
                    </a:p>
                  </a:txBody>
                  <a:tcPr/>
                </a:tc>
                <a:tc>
                  <a:txBody>
                    <a:bodyPr/>
                    <a:lstStyle/>
                    <a:p>
                      <a:pPr lvl="0">
                        <a:buNone/>
                      </a:pPr>
                      <a:r>
                        <a:rPr lang="en-US" sz="800" b="0" i="0" u="none" strike="noStrike" noProof="0"/>
                        <a:t>-0.1272</a:t>
                      </a:r>
                      <a:endParaRPr lang="es-ES" sz="800"/>
                    </a:p>
                  </a:txBody>
                  <a:tcPr/>
                </a:tc>
                <a:extLst>
                  <a:ext uri="{0D108BD9-81ED-4DB2-BD59-A6C34878D82A}">
                    <a16:rowId xmlns:a16="http://schemas.microsoft.com/office/drawing/2014/main" val="1050047013"/>
                  </a:ext>
                </a:extLst>
              </a:tr>
            </a:tbl>
          </a:graphicData>
        </a:graphic>
      </p:graphicFrame>
      <p:sp>
        <p:nvSpPr>
          <p:cNvPr id="2" name="Marcador de número de diapositiva 1">
            <a:extLst>
              <a:ext uri="{FF2B5EF4-FFF2-40B4-BE49-F238E27FC236}">
                <a16:creationId xmlns:a16="http://schemas.microsoft.com/office/drawing/2014/main" id="{0C4CEA10-4E71-4C56-9466-3BE8BE12E8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20</a:t>
            </a:fld>
            <a:endParaRPr lang="es-CO"/>
          </a:p>
        </p:txBody>
      </p:sp>
    </p:spTree>
    <p:extLst>
      <p:ext uri="{BB962C8B-B14F-4D97-AF65-F5344CB8AC3E}">
        <p14:creationId xmlns:p14="http://schemas.microsoft.com/office/powerpoint/2010/main" val="2178130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A5971F4A-E995-48F3-A76E-322A0171B14B}"/>
              </a:ext>
            </a:extLst>
          </p:cNvPr>
          <p:cNvSpPr/>
          <p:nvPr/>
        </p:nvSpPr>
        <p:spPr>
          <a:xfrm>
            <a:off x="2741803" y="3076341"/>
            <a:ext cx="5763786" cy="18957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75273DB8-4536-4CAF-9641-1B8FA65BD2C8}"/>
              </a:ext>
            </a:extLst>
          </p:cNvPr>
          <p:cNvSpPr/>
          <p:nvPr/>
        </p:nvSpPr>
        <p:spPr>
          <a:xfrm>
            <a:off x="2741804" y="1097000"/>
            <a:ext cx="5763786" cy="18957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6D431500-2DA5-41EA-A6A7-342A0ADF24E8}"/>
              </a:ext>
            </a:extLst>
          </p:cNvPr>
          <p:cNvSpPr/>
          <p:nvPr/>
        </p:nvSpPr>
        <p:spPr>
          <a:xfrm>
            <a:off x="1013366" y="3076342"/>
            <a:ext cx="1149969" cy="17772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09D4A7-A2EF-4FC8-9AAC-77E6A8883F1B}"/>
              </a:ext>
            </a:extLst>
          </p:cNvPr>
          <p:cNvSpPr/>
          <p:nvPr/>
        </p:nvSpPr>
        <p:spPr>
          <a:xfrm>
            <a:off x="1006397" y="1215483"/>
            <a:ext cx="1149969" cy="17772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29B346A3-C87E-4714-AFF1-C0F9BDA39253}"/>
              </a:ext>
            </a:extLst>
          </p:cNvPr>
          <p:cNvSpPr txBox="1">
            <a:spLocks/>
          </p:cNvSpPr>
          <p:nvPr/>
        </p:nvSpPr>
        <p:spPr>
          <a:xfrm>
            <a:off x="430873" y="284283"/>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2400" err="1"/>
              <a:t>Statistics</a:t>
            </a:r>
          </a:p>
        </p:txBody>
      </p:sp>
      <p:sp>
        <p:nvSpPr>
          <p:cNvPr id="5" name="Título 1">
            <a:extLst>
              <a:ext uri="{FF2B5EF4-FFF2-40B4-BE49-F238E27FC236}">
                <a16:creationId xmlns:a16="http://schemas.microsoft.com/office/drawing/2014/main" id="{FE1D6C24-E3C2-4812-B700-EFB5C4EB1549}"/>
              </a:ext>
            </a:extLst>
          </p:cNvPr>
          <p:cNvSpPr txBox="1">
            <a:spLocks/>
          </p:cNvSpPr>
          <p:nvPr/>
        </p:nvSpPr>
        <p:spPr>
          <a:xfrm>
            <a:off x="430873" y="709423"/>
            <a:ext cx="8520600" cy="3775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ES" sz="1600" err="1"/>
              <a:t>September</a:t>
            </a:r>
            <a:r>
              <a:rPr lang="es-ES" sz="1600"/>
              <a:t>.  Temperature.</a:t>
            </a:r>
          </a:p>
        </p:txBody>
      </p:sp>
      <p:pic>
        <p:nvPicPr>
          <p:cNvPr id="9" name="Imagen 9" descr="Mapa&#10;&#10;Descripción generada automáticamente">
            <a:extLst>
              <a:ext uri="{FF2B5EF4-FFF2-40B4-BE49-F238E27FC236}">
                <a16:creationId xmlns:a16="http://schemas.microsoft.com/office/drawing/2014/main" id="{FA81BDE5-2598-46F8-AD26-C82C64BD53FF}"/>
              </a:ext>
            </a:extLst>
          </p:cNvPr>
          <p:cNvPicPr>
            <a:picLocks noChangeAspect="1"/>
          </p:cNvPicPr>
          <p:nvPr/>
        </p:nvPicPr>
        <p:blipFill>
          <a:blip r:embed="rId2"/>
          <a:stretch>
            <a:fillRect/>
          </a:stretch>
        </p:blipFill>
        <p:spPr>
          <a:xfrm>
            <a:off x="1088638" y="1319913"/>
            <a:ext cx="1042640" cy="754326"/>
          </a:xfrm>
          <a:prstGeom prst="rect">
            <a:avLst/>
          </a:prstGeom>
        </p:spPr>
      </p:pic>
      <p:pic>
        <p:nvPicPr>
          <p:cNvPr id="10" name="Imagen 10" descr="Mapa&#10;&#10;Descripción generada automáticamente">
            <a:extLst>
              <a:ext uri="{FF2B5EF4-FFF2-40B4-BE49-F238E27FC236}">
                <a16:creationId xmlns:a16="http://schemas.microsoft.com/office/drawing/2014/main" id="{0EA48631-642C-4123-9C57-D85334E213C5}"/>
              </a:ext>
            </a:extLst>
          </p:cNvPr>
          <p:cNvPicPr>
            <a:picLocks noChangeAspect="1"/>
          </p:cNvPicPr>
          <p:nvPr/>
        </p:nvPicPr>
        <p:blipFill>
          <a:blip r:embed="rId3"/>
          <a:stretch>
            <a:fillRect/>
          </a:stretch>
        </p:blipFill>
        <p:spPr>
          <a:xfrm>
            <a:off x="1039850" y="2079588"/>
            <a:ext cx="1091428" cy="803113"/>
          </a:xfrm>
          <a:prstGeom prst="rect">
            <a:avLst/>
          </a:prstGeom>
        </p:spPr>
      </p:pic>
      <p:pic>
        <p:nvPicPr>
          <p:cNvPr id="11" name="Imagen 11" descr="Imagen que contiene Mapa&#10;&#10;Descripción generada automáticamente">
            <a:extLst>
              <a:ext uri="{FF2B5EF4-FFF2-40B4-BE49-F238E27FC236}">
                <a16:creationId xmlns:a16="http://schemas.microsoft.com/office/drawing/2014/main" id="{99C9F15A-1ED9-427E-AB00-ABE721200809}"/>
              </a:ext>
            </a:extLst>
          </p:cNvPr>
          <p:cNvPicPr>
            <a:picLocks noChangeAspect="1"/>
          </p:cNvPicPr>
          <p:nvPr/>
        </p:nvPicPr>
        <p:blipFill>
          <a:blip r:embed="rId4"/>
          <a:stretch>
            <a:fillRect/>
          </a:stretch>
        </p:blipFill>
        <p:spPr>
          <a:xfrm>
            <a:off x="1039848" y="3208650"/>
            <a:ext cx="1070520" cy="768265"/>
          </a:xfrm>
          <a:prstGeom prst="rect">
            <a:avLst/>
          </a:prstGeom>
        </p:spPr>
      </p:pic>
      <p:pic>
        <p:nvPicPr>
          <p:cNvPr id="12" name="Imagen 12" descr="Mapa&#10;&#10;Descripción generada automáticamente">
            <a:extLst>
              <a:ext uri="{FF2B5EF4-FFF2-40B4-BE49-F238E27FC236}">
                <a16:creationId xmlns:a16="http://schemas.microsoft.com/office/drawing/2014/main" id="{D470B7E5-7A64-4136-B5EA-C0CC2AB5FBDD}"/>
              </a:ext>
            </a:extLst>
          </p:cNvPr>
          <p:cNvPicPr>
            <a:picLocks noChangeAspect="1"/>
          </p:cNvPicPr>
          <p:nvPr/>
        </p:nvPicPr>
        <p:blipFill>
          <a:blip r:embed="rId5"/>
          <a:stretch>
            <a:fillRect/>
          </a:stretch>
        </p:blipFill>
        <p:spPr>
          <a:xfrm>
            <a:off x="1039848" y="4010144"/>
            <a:ext cx="1070520" cy="796144"/>
          </a:xfrm>
          <a:prstGeom prst="rect">
            <a:avLst/>
          </a:prstGeom>
        </p:spPr>
      </p:pic>
      <p:sp>
        <p:nvSpPr>
          <p:cNvPr id="17" name="Flecha: a la derecha 16">
            <a:extLst>
              <a:ext uri="{FF2B5EF4-FFF2-40B4-BE49-F238E27FC236}">
                <a16:creationId xmlns:a16="http://schemas.microsoft.com/office/drawing/2014/main" id="{0ED86A8A-C888-4388-B487-7FE513793A46}"/>
              </a:ext>
            </a:extLst>
          </p:cNvPr>
          <p:cNvSpPr/>
          <p:nvPr/>
        </p:nvSpPr>
        <p:spPr>
          <a:xfrm>
            <a:off x="2288145" y="2033229"/>
            <a:ext cx="348476" cy="146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BB215E72-D680-463A-990E-4B5C45BC3829}"/>
              </a:ext>
            </a:extLst>
          </p:cNvPr>
          <p:cNvSpPr/>
          <p:nvPr/>
        </p:nvSpPr>
        <p:spPr>
          <a:xfrm>
            <a:off x="2288144" y="3894088"/>
            <a:ext cx="348476" cy="146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18" descr="Mapa&#10;&#10;Descripción generada automáticamente">
            <a:extLst>
              <a:ext uri="{FF2B5EF4-FFF2-40B4-BE49-F238E27FC236}">
                <a16:creationId xmlns:a16="http://schemas.microsoft.com/office/drawing/2014/main" id="{D7456AA6-B5DC-420B-9AF6-2B05A6C12B33}"/>
              </a:ext>
            </a:extLst>
          </p:cNvPr>
          <p:cNvPicPr>
            <a:picLocks noChangeAspect="1"/>
          </p:cNvPicPr>
          <p:nvPr/>
        </p:nvPicPr>
        <p:blipFill>
          <a:blip r:embed="rId6"/>
          <a:stretch>
            <a:fillRect/>
          </a:stretch>
        </p:blipFill>
        <p:spPr>
          <a:xfrm>
            <a:off x="2918135" y="3104900"/>
            <a:ext cx="2534115" cy="1834600"/>
          </a:xfrm>
          <a:prstGeom prst="rect">
            <a:avLst/>
          </a:prstGeom>
        </p:spPr>
      </p:pic>
      <p:pic>
        <p:nvPicPr>
          <p:cNvPr id="19" name="Imagen 19" descr="Mapa&#10;&#10;Descripción generada automáticamente">
            <a:extLst>
              <a:ext uri="{FF2B5EF4-FFF2-40B4-BE49-F238E27FC236}">
                <a16:creationId xmlns:a16="http://schemas.microsoft.com/office/drawing/2014/main" id="{3523084B-1B53-46B4-AE62-E4C42391A815}"/>
              </a:ext>
            </a:extLst>
          </p:cNvPr>
          <p:cNvPicPr>
            <a:picLocks noChangeAspect="1"/>
          </p:cNvPicPr>
          <p:nvPr/>
        </p:nvPicPr>
        <p:blipFill>
          <a:blip r:embed="rId7"/>
          <a:stretch>
            <a:fillRect/>
          </a:stretch>
        </p:blipFill>
        <p:spPr>
          <a:xfrm>
            <a:off x="2932074" y="1118589"/>
            <a:ext cx="2534115" cy="1834600"/>
          </a:xfrm>
          <a:prstGeom prst="rect">
            <a:avLst/>
          </a:prstGeom>
        </p:spPr>
      </p:pic>
      <p:pic>
        <p:nvPicPr>
          <p:cNvPr id="2" name="Imagen 5" descr="Mapa&#10;&#10;Descripción generada automáticamente">
            <a:extLst>
              <a:ext uri="{FF2B5EF4-FFF2-40B4-BE49-F238E27FC236}">
                <a16:creationId xmlns:a16="http://schemas.microsoft.com/office/drawing/2014/main" id="{8BB96B69-9A6B-4CB0-A4B0-D52AFE6AA65B}"/>
              </a:ext>
            </a:extLst>
          </p:cNvPr>
          <p:cNvPicPr>
            <a:picLocks noChangeAspect="1"/>
          </p:cNvPicPr>
          <p:nvPr/>
        </p:nvPicPr>
        <p:blipFill>
          <a:blip r:embed="rId8"/>
          <a:stretch>
            <a:fillRect/>
          </a:stretch>
        </p:blipFill>
        <p:spPr>
          <a:xfrm>
            <a:off x="5765182" y="3104109"/>
            <a:ext cx="2527144" cy="1841568"/>
          </a:xfrm>
          <a:prstGeom prst="rect">
            <a:avLst/>
          </a:prstGeom>
        </p:spPr>
      </p:pic>
      <p:pic>
        <p:nvPicPr>
          <p:cNvPr id="7" name="Imagen 20" descr="Mapa&#10;&#10;Descripción generada automáticamente">
            <a:extLst>
              <a:ext uri="{FF2B5EF4-FFF2-40B4-BE49-F238E27FC236}">
                <a16:creationId xmlns:a16="http://schemas.microsoft.com/office/drawing/2014/main" id="{036BF66E-1F21-472E-BF91-9BA89D0FAEB3}"/>
              </a:ext>
            </a:extLst>
          </p:cNvPr>
          <p:cNvPicPr>
            <a:picLocks noChangeAspect="1"/>
          </p:cNvPicPr>
          <p:nvPr/>
        </p:nvPicPr>
        <p:blipFill>
          <a:blip r:embed="rId9"/>
          <a:stretch>
            <a:fillRect/>
          </a:stretch>
        </p:blipFill>
        <p:spPr>
          <a:xfrm>
            <a:off x="5765182" y="1117955"/>
            <a:ext cx="2527144" cy="1841256"/>
          </a:xfrm>
          <a:prstGeom prst="rect">
            <a:avLst/>
          </a:prstGeom>
        </p:spPr>
      </p:pic>
      <p:sp>
        <p:nvSpPr>
          <p:cNvPr id="4" name="Marcador de número de diapositiva 3">
            <a:extLst>
              <a:ext uri="{FF2B5EF4-FFF2-40B4-BE49-F238E27FC236}">
                <a16:creationId xmlns:a16="http://schemas.microsoft.com/office/drawing/2014/main" id="{FC999095-0C7C-4FCA-ABC2-17B815D64F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21</a:t>
            </a:fld>
            <a:endParaRPr lang="es-CO"/>
          </a:p>
        </p:txBody>
      </p:sp>
    </p:spTree>
    <p:extLst>
      <p:ext uri="{BB962C8B-B14F-4D97-AF65-F5344CB8AC3E}">
        <p14:creationId xmlns:p14="http://schemas.microsoft.com/office/powerpoint/2010/main" val="401001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BE6C05FD-06EF-44FB-B234-363AADA0AF19}"/>
              </a:ext>
            </a:extLst>
          </p:cNvPr>
          <p:cNvPicPr>
            <a:picLocks noChangeAspect="1"/>
          </p:cNvPicPr>
          <p:nvPr/>
        </p:nvPicPr>
        <p:blipFill>
          <a:blip r:embed="rId2"/>
          <a:stretch>
            <a:fillRect/>
          </a:stretch>
        </p:blipFill>
        <p:spPr>
          <a:xfrm>
            <a:off x="6040971" y="304980"/>
            <a:ext cx="3062176" cy="2267085"/>
          </a:xfrm>
          <a:prstGeom prst="rect">
            <a:avLst/>
          </a:prstGeom>
        </p:spPr>
      </p:pic>
      <p:pic>
        <p:nvPicPr>
          <p:cNvPr id="5" name="Imagen 4" descr="Interfaz de usuario gráfica&#10;&#10;Descripción generada automáticamente">
            <a:extLst>
              <a:ext uri="{FF2B5EF4-FFF2-40B4-BE49-F238E27FC236}">
                <a16:creationId xmlns:a16="http://schemas.microsoft.com/office/drawing/2014/main" id="{D6D1764E-DBE7-4909-B5B7-13ADF0944478}"/>
              </a:ext>
            </a:extLst>
          </p:cNvPr>
          <p:cNvPicPr>
            <a:picLocks noChangeAspect="1"/>
          </p:cNvPicPr>
          <p:nvPr/>
        </p:nvPicPr>
        <p:blipFill rotWithShape="1">
          <a:blip r:embed="rId3"/>
          <a:srcRect l="8631" r="7866"/>
          <a:stretch/>
        </p:blipFill>
        <p:spPr>
          <a:xfrm>
            <a:off x="287080" y="304980"/>
            <a:ext cx="5592793" cy="2266770"/>
          </a:xfrm>
          <a:prstGeom prst="rect">
            <a:avLst/>
          </a:prstGeom>
        </p:spPr>
      </p:pic>
      <p:pic>
        <p:nvPicPr>
          <p:cNvPr id="9" name="Imagen 8" descr="Interfaz de usuario gráfica, Gráfico&#10;&#10;Descripción generada automáticamente">
            <a:extLst>
              <a:ext uri="{FF2B5EF4-FFF2-40B4-BE49-F238E27FC236}">
                <a16:creationId xmlns:a16="http://schemas.microsoft.com/office/drawing/2014/main" id="{D628683E-73D5-4D69-AB99-AFE3E1FD6A0F}"/>
              </a:ext>
            </a:extLst>
          </p:cNvPr>
          <p:cNvPicPr>
            <a:picLocks noChangeAspect="1"/>
          </p:cNvPicPr>
          <p:nvPr/>
        </p:nvPicPr>
        <p:blipFill>
          <a:blip r:embed="rId4"/>
          <a:stretch>
            <a:fillRect/>
          </a:stretch>
        </p:blipFill>
        <p:spPr>
          <a:xfrm>
            <a:off x="6081824" y="2683890"/>
            <a:ext cx="3062176" cy="2267085"/>
          </a:xfrm>
          <a:prstGeom prst="rect">
            <a:avLst/>
          </a:prstGeom>
        </p:spPr>
      </p:pic>
      <p:pic>
        <p:nvPicPr>
          <p:cNvPr id="11" name="Imagen 10" descr="Interfaz de usuario gráfica, Gráfico&#10;&#10;Descripción generada automáticamente">
            <a:extLst>
              <a:ext uri="{FF2B5EF4-FFF2-40B4-BE49-F238E27FC236}">
                <a16:creationId xmlns:a16="http://schemas.microsoft.com/office/drawing/2014/main" id="{40E7DB14-4344-453A-A0C8-F32A53A7F73B}"/>
              </a:ext>
            </a:extLst>
          </p:cNvPr>
          <p:cNvPicPr>
            <a:picLocks noChangeAspect="1"/>
          </p:cNvPicPr>
          <p:nvPr/>
        </p:nvPicPr>
        <p:blipFill rotWithShape="1">
          <a:blip r:embed="rId5"/>
          <a:srcRect l="7359" r="6460"/>
          <a:stretch/>
        </p:blipFill>
        <p:spPr>
          <a:xfrm>
            <a:off x="205740" y="2683890"/>
            <a:ext cx="5835232" cy="2304951"/>
          </a:xfrm>
          <a:prstGeom prst="rect">
            <a:avLst/>
          </a:prstGeom>
        </p:spPr>
      </p:pic>
      <p:pic>
        <p:nvPicPr>
          <p:cNvPr id="12" name="Imagen 11" descr="Interfaz de usuario gráfica, Gráfico&#10;&#10;Descripción generada automáticamente">
            <a:extLst>
              <a:ext uri="{FF2B5EF4-FFF2-40B4-BE49-F238E27FC236}">
                <a16:creationId xmlns:a16="http://schemas.microsoft.com/office/drawing/2014/main" id="{23B54167-E9A6-4B58-9477-AE8188BA0C20}"/>
              </a:ext>
            </a:extLst>
          </p:cNvPr>
          <p:cNvPicPr>
            <a:picLocks noChangeAspect="1"/>
          </p:cNvPicPr>
          <p:nvPr/>
        </p:nvPicPr>
        <p:blipFill rotWithShape="1">
          <a:blip r:embed="rId4"/>
          <a:srcRect b="93014"/>
          <a:stretch/>
        </p:blipFill>
        <p:spPr>
          <a:xfrm>
            <a:off x="6040971" y="293550"/>
            <a:ext cx="3062176" cy="158370"/>
          </a:xfrm>
          <a:prstGeom prst="rect">
            <a:avLst/>
          </a:prstGeom>
        </p:spPr>
      </p:pic>
      <p:sp>
        <p:nvSpPr>
          <p:cNvPr id="13" name="Marcador de número de diapositiva 12">
            <a:extLst>
              <a:ext uri="{FF2B5EF4-FFF2-40B4-BE49-F238E27FC236}">
                <a16:creationId xmlns:a16="http://schemas.microsoft.com/office/drawing/2014/main" id="{6FD33AE9-7350-47DA-ACB4-1BA494713E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22</a:t>
            </a:fld>
            <a:endParaRPr lang="es-CO"/>
          </a:p>
        </p:txBody>
      </p:sp>
    </p:spTree>
    <p:extLst>
      <p:ext uri="{BB962C8B-B14F-4D97-AF65-F5344CB8AC3E}">
        <p14:creationId xmlns:p14="http://schemas.microsoft.com/office/powerpoint/2010/main" val="4127954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 Gráfico de líneas&#10;&#10;Descripción generada automáticamente">
            <a:extLst>
              <a:ext uri="{FF2B5EF4-FFF2-40B4-BE49-F238E27FC236}">
                <a16:creationId xmlns:a16="http://schemas.microsoft.com/office/drawing/2014/main" id="{65934CD3-29D8-4612-A278-79F2E870EAD8}"/>
              </a:ext>
            </a:extLst>
          </p:cNvPr>
          <p:cNvPicPr>
            <a:picLocks noChangeAspect="1"/>
          </p:cNvPicPr>
          <p:nvPr/>
        </p:nvPicPr>
        <p:blipFill>
          <a:blip r:embed="rId2"/>
          <a:stretch>
            <a:fillRect/>
          </a:stretch>
        </p:blipFill>
        <p:spPr>
          <a:xfrm>
            <a:off x="-170600" y="2636940"/>
            <a:ext cx="4883554" cy="2459582"/>
          </a:xfrm>
          <a:prstGeom prst="rect">
            <a:avLst/>
          </a:prstGeom>
        </p:spPr>
      </p:pic>
      <p:pic>
        <p:nvPicPr>
          <p:cNvPr id="7" name="Imagen 6" descr="Imagen que contiene Diagrama&#10;&#10;Descripción generada automáticamente">
            <a:extLst>
              <a:ext uri="{FF2B5EF4-FFF2-40B4-BE49-F238E27FC236}">
                <a16:creationId xmlns:a16="http://schemas.microsoft.com/office/drawing/2014/main" id="{B1F72B56-95B8-4324-9E9C-49B1AAD48E8B}"/>
              </a:ext>
            </a:extLst>
          </p:cNvPr>
          <p:cNvPicPr>
            <a:picLocks noChangeAspect="1"/>
          </p:cNvPicPr>
          <p:nvPr/>
        </p:nvPicPr>
        <p:blipFill rotWithShape="1">
          <a:blip r:embed="rId3"/>
          <a:srcRect l="7924" r="7413"/>
          <a:stretch/>
        </p:blipFill>
        <p:spPr>
          <a:xfrm>
            <a:off x="4412815" y="2482102"/>
            <a:ext cx="4608344" cy="2741409"/>
          </a:xfrm>
          <a:prstGeom prst="rect">
            <a:avLst/>
          </a:prstGeom>
        </p:spPr>
      </p:pic>
      <p:pic>
        <p:nvPicPr>
          <p:cNvPr id="10" name="Imagen 9" descr="Gráfico&#10;&#10;Descripción generada automáticamente">
            <a:extLst>
              <a:ext uri="{FF2B5EF4-FFF2-40B4-BE49-F238E27FC236}">
                <a16:creationId xmlns:a16="http://schemas.microsoft.com/office/drawing/2014/main" id="{2DF27122-DE60-48F6-825A-3D60A0BD8A1A}"/>
              </a:ext>
            </a:extLst>
          </p:cNvPr>
          <p:cNvPicPr>
            <a:picLocks noChangeAspect="1"/>
          </p:cNvPicPr>
          <p:nvPr/>
        </p:nvPicPr>
        <p:blipFill>
          <a:blip r:embed="rId4"/>
          <a:stretch>
            <a:fillRect/>
          </a:stretch>
        </p:blipFill>
        <p:spPr>
          <a:xfrm>
            <a:off x="5776465" y="191322"/>
            <a:ext cx="3063039" cy="2267724"/>
          </a:xfrm>
          <a:prstGeom prst="rect">
            <a:avLst/>
          </a:prstGeom>
        </p:spPr>
      </p:pic>
      <p:pic>
        <p:nvPicPr>
          <p:cNvPr id="12" name="Imagen 11">
            <a:extLst>
              <a:ext uri="{FF2B5EF4-FFF2-40B4-BE49-F238E27FC236}">
                <a16:creationId xmlns:a16="http://schemas.microsoft.com/office/drawing/2014/main" id="{6EE8DD34-48FB-4726-A070-B832ABC52148}"/>
              </a:ext>
            </a:extLst>
          </p:cNvPr>
          <p:cNvPicPr>
            <a:picLocks noChangeAspect="1"/>
          </p:cNvPicPr>
          <p:nvPr/>
        </p:nvPicPr>
        <p:blipFill rotWithShape="1">
          <a:blip r:embed="rId5"/>
          <a:srcRect l="8552" r="6335"/>
          <a:stretch/>
        </p:blipFill>
        <p:spPr>
          <a:xfrm>
            <a:off x="402094" y="173645"/>
            <a:ext cx="5241511" cy="2267724"/>
          </a:xfrm>
          <a:prstGeom prst="rect">
            <a:avLst/>
          </a:prstGeom>
        </p:spPr>
      </p:pic>
      <p:sp>
        <p:nvSpPr>
          <p:cNvPr id="8" name="Rectángulo 7">
            <a:extLst>
              <a:ext uri="{FF2B5EF4-FFF2-40B4-BE49-F238E27FC236}">
                <a16:creationId xmlns:a16="http://schemas.microsoft.com/office/drawing/2014/main" id="{7C5D8572-066E-4445-B95C-31196C5258C5}"/>
              </a:ext>
            </a:extLst>
          </p:cNvPr>
          <p:cNvSpPr/>
          <p:nvPr/>
        </p:nvSpPr>
        <p:spPr>
          <a:xfrm>
            <a:off x="1470660" y="329504"/>
            <a:ext cx="68580" cy="1877060"/>
          </a:xfrm>
          <a:prstGeom prst="rect">
            <a:avLst/>
          </a:prstGeom>
          <a:noFill/>
          <a:ln w="12700">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9" name="Rectángulo 8">
            <a:extLst>
              <a:ext uri="{FF2B5EF4-FFF2-40B4-BE49-F238E27FC236}">
                <a16:creationId xmlns:a16="http://schemas.microsoft.com/office/drawing/2014/main" id="{56F46D83-7D18-48CC-B1ED-AADA69CF42B9}"/>
              </a:ext>
            </a:extLst>
          </p:cNvPr>
          <p:cNvSpPr/>
          <p:nvPr/>
        </p:nvSpPr>
        <p:spPr>
          <a:xfrm>
            <a:off x="4183380" y="240604"/>
            <a:ext cx="68580" cy="1965960"/>
          </a:xfrm>
          <a:prstGeom prst="rect">
            <a:avLst/>
          </a:prstGeom>
          <a:noFill/>
          <a:ln w="12700">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1" name="Rectángulo 10">
            <a:extLst>
              <a:ext uri="{FF2B5EF4-FFF2-40B4-BE49-F238E27FC236}">
                <a16:creationId xmlns:a16="http://schemas.microsoft.com/office/drawing/2014/main" id="{3010277F-0C80-4A58-A76C-D77FBC590338}"/>
              </a:ext>
            </a:extLst>
          </p:cNvPr>
          <p:cNvSpPr/>
          <p:nvPr/>
        </p:nvSpPr>
        <p:spPr>
          <a:xfrm>
            <a:off x="198120" y="2654617"/>
            <a:ext cx="4214694" cy="2315237"/>
          </a:xfrm>
          <a:prstGeom prst="rect">
            <a:avLst/>
          </a:prstGeom>
          <a:noFill/>
          <a:ln w="12700">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3" name="Rectángulo 12">
            <a:extLst>
              <a:ext uri="{FF2B5EF4-FFF2-40B4-BE49-F238E27FC236}">
                <a16:creationId xmlns:a16="http://schemas.microsoft.com/office/drawing/2014/main" id="{58F59FD2-C111-4D3A-A7CD-FC141AEA54EF}"/>
              </a:ext>
            </a:extLst>
          </p:cNvPr>
          <p:cNvSpPr/>
          <p:nvPr/>
        </p:nvSpPr>
        <p:spPr>
          <a:xfrm>
            <a:off x="4491990" y="2589425"/>
            <a:ext cx="4491990" cy="2459582"/>
          </a:xfrm>
          <a:prstGeom prst="rect">
            <a:avLst/>
          </a:prstGeom>
          <a:noFill/>
          <a:ln w="12700">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9C6BE2FD-83FA-40A8-B6AE-8A1619310B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23</a:t>
            </a:fld>
            <a:endParaRPr lang="es-CO"/>
          </a:p>
        </p:txBody>
      </p:sp>
    </p:spTree>
    <p:extLst>
      <p:ext uri="{BB962C8B-B14F-4D97-AF65-F5344CB8AC3E}">
        <p14:creationId xmlns:p14="http://schemas.microsoft.com/office/powerpoint/2010/main" val="1454664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 Histograma&#10;&#10;Descripción generada automáticamente">
            <a:extLst>
              <a:ext uri="{FF2B5EF4-FFF2-40B4-BE49-F238E27FC236}">
                <a16:creationId xmlns:a16="http://schemas.microsoft.com/office/drawing/2014/main" id="{FBE560FE-C355-4FAC-BD83-543547B5E0AC}"/>
              </a:ext>
            </a:extLst>
          </p:cNvPr>
          <p:cNvPicPr>
            <a:picLocks noChangeAspect="1"/>
          </p:cNvPicPr>
          <p:nvPr/>
        </p:nvPicPr>
        <p:blipFill>
          <a:blip r:embed="rId2"/>
          <a:stretch>
            <a:fillRect/>
          </a:stretch>
        </p:blipFill>
        <p:spPr>
          <a:xfrm>
            <a:off x="6039355" y="135886"/>
            <a:ext cx="3078158" cy="2308619"/>
          </a:xfrm>
          <a:prstGeom prst="rect">
            <a:avLst/>
          </a:prstGeom>
        </p:spPr>
      </p:pic>
      <p:pic>
        <p:nvPicPr>
          <p:cNvPr id="5" name="Imagen 4" descr="Gráfico&#10;&#10;Descripción generada automáticamente">
            <a:extLst>
              <a:ext uri="{FF2B5EF4-FFF2-40B4-BE49-F238E27FC236}">
                <a16:creationId xmlns:a16="http://schemas.microsoft.com/office/drawing/2014/main" id="{EA91E713-6213-4E1F-A4B3-E5472E0E9492}"/>
              </a:ext>
            </a:extLst>
          </p:cNvPr>
          <p:cNvPicPr>
            <a:picLocks noChangeAspect="1"/>
          </p:cNvPicPr>
          <p:nvPr/>
        </p:nvPicPr>
        <p:blipFill rotWithShape="1">
          <a:blip r:embed="rId3"/>
          <a:srcRect l="8275" r="6177"/>
          <a:stretch/>
        </p:blipFill>
        <p:spPr>
          <a:xfrm>
            <a:off x="75834" y="104596"/>
            <a:ext cx="6103344" cy="2435864"/>
          </a:xfrm>
          <a:prstGeom prst="rect">
            <a:avLst/>
          </a:prstGeom>
        </p:spPr>
      </p:pic>
      <p:pic>
        <p:nvPicPr>
          <p:cNvPr id="7" name="Imagen 6" descr="Gráfico, Gráfico de líneas&#10;&#10;Descripción generada automáticamente">
            <a:extLst>
              <a:ext uri="{FF2B5EF4-FFF2-40B4-BE49-F238E27FC236}">
                <a16:creationId xmlns:a16="http://schemas.microsoft.com/office/drawing/2014/main" id="{1A73D8B1-ACAC-4608-8340-542CA6EBF179}"/>
              </a:ext>
            </a:extLst>
          </p:cNvPr>
          <p:cNvPicPr>
            <a:picLocks noChangeAspect="1"/>
          </p:cNvPicPr>
          <p:nvPr/>
        </p:nvPicPr>
        <p:blipFill>
          <a:blip r:embed="rId4"/>
          <a:stretch>
            <a:fillRect/>
          </a:stretch>
        </p:blipFill>
        <p:spPr>
          <a:xfrm>
            <a:off x="339179" y="2775239"/>
            <a:ext cx="4369981" cy="2200923"/>
          </a:xfrm>
          <a:prstGeom prst="rect">
            <a:avLst/>
          </a:prstGeom>
        </p:spPr>
      </p:pic>
      <p:pic>
        <p:nvPicPr>
          <p:cNvPr id="8" name="Imagen 7" descr="Imagen que contiene Diagrama&#10;&#10;Descripción generada automáticamente">
            <a:extLst>
              <a:ext uri="{FF2B5EF4-FFF2-40B4-BE49-F238E27FC236}">
                <a16:creationId xmlns:a16="http://schemas.microsoft.com/office/drawing/2014/main" id="{15599706-630A-4A4F-99BA-6A6813EF08FB}"/>
              </a:ext>
            </a:extLst>
          </p:cNvPr>
          <p:cNvPicPr>
            <a:picLocks noChangeAspect="1"/>
          </p:cNvPicPr>
          <p:nvPr/>
        </p:nvPicPr>
        <p:blipFill>
          <a:blip r:embed="rId5"/>
          <a:stretch>
            <a:fillRect/>
          </a:stretch>
        </p:blipFill>
        <p:spPr>
          <a:xfrm>
            <a:off x="4415824" y="2649410"/>
            <a:ext cx="4701689" cy="2367986"/>
          </a:xfrm>
          <a:prstGeom prst="rect">
            <a:avLst/>
          </a:prstGeom>
        </p:spPr>
      </p:pic>
      <p:pic>
        <p:nvPicPr>
          <p:cNvPr id="6" name="Imagen 5" descr="Gráfico&#10;&#10;Descripción generada automáticamente">
            <a:extLst>
              <a:ext uri="{FF2B5EF4-FFF2-40B4-BE49-F238E27FC236}">
                <a16:creationId xmlns:a16="http://schemas.microsoft.com/office/drawing/2014/main" id="{315FC5DB-05C1-4C9C-86C9-A91C6C34FEA8}"/>
              </a:ext>
            </a:extLst>
          </p:cNvPr>
          <p:cNvPicPr>
            <a:picLocks noChangeAspect="1"/>
          </p:cNvPicPr>
          <p:nvPr/>
        </p:nvPicPr>
        <p:blipFill rotWithShape="1">
          <a:blip r:embed="rId6"/>
          <a:srcRect b="92960"/>
          <a:stretch/>
        </p:blipFill>
        <p:spPr>
          <a:xfrm>
            <a:off x="6016495" y="126104"/>
            <a:ext cx="3063039" cy="159646"/>
          </a:xfrm>
          <a:prstGeom prst="rect">
            <a:avLst/>
          </a:prstGeom>
        </p:spPr>
      </p:pic>
      <p:sp>
        <p:nvSpPr>
          <p:cNvPr id="2" name="Rectángulo 1">
            <a:extLst>
              <a:ext uri="{FF2B5EF4-FFF2-40B4-BE49-F238E27FC236}">
                <a16:creationId xmlns:a16="http://schemas.microsoft.com/office/drawing/2014/main" id="{B5FEEE36-2066-4E07-841D-89E012FA5B55}"/>
              </a:ext>
            </a:extLst>
          </p:cNvPr>
          <p:cNvSpPr/>
          <p:nvPr/>
        </p:nvSpPr>
        <p:spPr>
          <a:xfrm>
            <a:off x="1295400" y="311150"/>
            <a:ext cx="68580" cy="1965960"/>
          </a:xfrm>
          <a:prstGeom prst="rect">
            <a:avLst/>
          </a:prstGeom>
          <a:noFill/>
          <a:ln w="12700">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9" name="Rectángulo 8">
            <a:extLst>
              <a:ext uri="{FF2B5EF4-FFF2-40B4-BE49-F238E27FC236}">
                <a16:creationId xmlns:a16="http://schemas.microsoft.com/office/drawing/2014/main" id="{B1303C8C-E150-479B-8BAB-AE3E350FD3EC}"/>
              </a:ext>
            </a:extLst>
          </p:cNvPr>
          <p:cNvSpPr/>
          <p:nvPr/>
        </p:nvSpPr>
        <p:spPr>
          <a:xfrm>
            <a:off x="4462780" y="285750"/>
            <a:ext cx="68580" cy="1965960"/>
          </a:xfrm>
          <a:prstGeom prst="rect">
            <a:avLst/>
          </a:prstGeom>
          <a:noFill/>
          <a:ln w="12700">
            <a:solidFill>
              <a:schemeClr val="accent1">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3" name="Marcador de número de diapositiva 2">
            <a:extLst>
              <a:ext uri="{FF2B5EF4-FFF2-40B4-BE49-F238E27FC236}">
                <a16:creationId xmlns:a16="http://schemas.microsoft.com/office/drawing/2014/main" id="{BCFC4BD0-ABE4-47DF-A795-50E51969A9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24</a:t>
            </a:fld>
            <a:endParaRPr lang="es-CO"/>
          </a:p>
        </p:txBody>
      </p:sp>
      <p:pic>
        <p:nvPicPr>
          <p:cNvPr id="10" name="Imagen 9">
            <a:extLst>
              <a:ext uri="{FF2B5EF4-FFF2-40B4-BE49-F238E27FC236}">
                <a16:creationId xmlns:a16="http://schemas.microsoft.com/office/drawing/2014/main" id="{83918263-3846-4A1A-86C8-533B2C8755A0}"/>
              </a:ext>
            </a:extLst>
          </p:cNvPr>
          <p:cNvPicPr>
            <a:picLocks noChangeAspect="1"/>
          </p:cNvPicPr>
          <p:nvPr/>
        </p:nvPicPr>
        <p:blipFill rotWithShape="1">
          <a:blip r:embed="rId7"/>
          <a:srcRect l="8552" t="93613" r="6335"/>
          <a:stretch/>
        </p:blipFill>
        <p:spPr>
          <a:xfrm>
            <a:off x="360184" y="2399831"/>
            <a:ext cx="5777012" cy="159647"/>
          </a:xfrm>
          <a:prstGeom prst="rect">
            <a:avLst/>
          </a:prstGeom>
        </p:spPr>
      </p:pic>
    </p:spTree>
    <p:extLst>
      <p:ext uri="{BB962C8B-B14F-4D97-AF65-F5344CB8AC3E}">
        <p14:creationId xmlns:p14="http://schemas.microsoft.com/office/powerpoint/2010/main" val="3868624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14566B-272A-430D-A47A-7A083D8999ED}"/>
              </a:ext>
            </a:extLst>
          </p:cNvPr>
          <p:cNvSpPr>
            <a:spLocks noGrp="1"/>
          </p:cNvSpPr>
          <p:nvPr>
            <p:ph type="title"/>
          </p:nvPr>
        </p:nvSpPr>
        <p:spPr>
          <a:xfrm>
            <a:off x="5208159" y="151517"/>
            <a:ext cx="3769330" cy="572700"/>
          </a:xfrm>
        </p:spPr>
        <p:txBody>
          <a:bodyPr/>
          <a:lstStyle/>
          <a:p>
            <a:r>
              <a:rPr lang="en-AU" sz="2000" dirty="0"/>
              <a:t>Initial condition increment  August 18 - 00 horas Domain 1</a:t>
            </a:r>
            <a:br>
              <a:rPr lang="en-AU" sz="2000" dirty="0"/>
            </a:br>
            <a:r>
              <a:rPr lang="en-AU" sz="2000" dirty="0"/>
              <a:t>  </a:t>
            </a:r>
          </a:p>
        </p:txBody>
      </p:sp>
      <p:pic>
        <p:nvPicPr>
          <p:cNvPr id="11" name="Imagen 11" descr="Mapa&#10;&#10;Descripción generada automáticamente">
            <a:extLst>
              <a:ext uri="{FF2B5EF4-FFF2-40B4-BE49-F238E27FC236}">
                <a16:creationId xmlns:a16="http://schemas.microsoft.com/office/drawing/2014/main" id="{DB71E10B-C620-4C12-9648-7D2A34EDFF1C}"/>
              </a:ext>
            </a:extLst>
          </p:cNvPr>
          <p:cNvPicPr>
            <a:picLocks noChangeAspect="1"/>
          </p:cNvPicPr>
          <p:nvPr/>
        </p:nvPicPr>
        <p:blipFill>
          <a:blip r:embed="rId2"/>
          <a:stretch>
            <a:fillRect/>
          </a:stretch>
        </p:blipFill>
        <p:spPr>
          <a:xfrm>
            <a:off x="4505678" y="1367292"/>
            <a:ext cx="2256367" cy="3361416"/>
          </a:xfrm>
          <a:prstGeom prst="rect">
            <a:avLst/>
          </a:prstGeom>
        </p:spPr>
      </p:pic>
      <p:pic>
        <p:nvPicPr>
          <p:cNvPr id="13" name="Imagen 13" descr="Mapa&#10;&#10;Descripción generada automáticamente">
            <a:extLst>
              <a:ext uri="{FF2B5EF4-FFF2-40B4-BE49-F238E27FC236}">
                <a16:creationId xmlns:a16="http://schemas.microsoft.com/office/drawing/2014/main" id="{2FDD78AC-B004-4384-92EB-2D5F4A3B0BBC}"/>
              </a:ext>
            </a:extLst>
          </p:cNvPr>
          <p:cNvPicPr>
            <a:picLocks noChangeAspect="1"/>
          </p:cNvPicPr>
          <p:nvPr/>
        </p:nvPicPr>
        <p:blipFill>
          <a:blip r:embed="rId3"/>
          <a:stretch>
            <a:fillRect/>
          </a:stretch>
        </p:blipFill>
        <p:spPr>
          <a:xfrm>
            <a:off x="-2822" y="1404140"/>
            <a:ext cx="2256367" cy="3301830"/>
          </a:xfrm>
          <a:prstGeom prst="rect">
            <a:avLst/>
          </a:prstGeom>
        </p:spPr>
      </p:pic>
      <p:sp>
        <p:nvSpPr>
          <p:cNvPr id="3" name="Marcador de número de diapositiva 2">
            <a:extLst>
              <a:ext uri="{FF2B5EF4-FFF2-40B4-BE49-F238E27FC236}">
                <a16:creationId xmlns:a16="http://schemas.microsoft.com/office/drawing/2014/main" id="{267A116E-176B-4DA9-8C0E-8DB2593334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25</a:t>
            </a:fld>
            <a:endParaRPr lang="es-CO"/>
          </a:p>
        </p:txBody>
      </p:sp>
      <p:sp>
        <p:nvSpPr>
          <p:cNvPr id="8" name="Google Shape;62;p14">
            <a:extLst>
              <a:ext uri="{FF2B5EF4-FFF2-40B4-BE49-F238E27FC236}">
                <a16:creationId xmlns:a16="http://schemas.microsoft.com/office/drawing/2014/main" id="{9F310833-A7EE-48E6-9BEA-1EC8CAFC094E}"/>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3. Preliminar </a:t>
            </a:r>
            <a:r>
              <a:rPr lang="es-ES" dirty="0" err="1">
                <a:ea typeface="+mn-lt"/>
                <a:cs typeface="+mn-lt"/>
              </a:rPr>
              <a:t>results</a:t>
            </a:r>
            <a:endParaRPr lang="es-ES" dirty="0"/>
          </a:p>
        </p:txBody>
      </p:sp>
      <p:pic>
        <p:nvPicPr>
          <p:cNvPr id="4" name="Imagen 4" descr="Mapa&#10;&#10;Descripción generada automáticamente">
            <a:extLst>
              <a:ext uri="{FF2B5EF4-FFF2-40B4-BE49-F238E27FC236}">
                <a16:creationId xmlns:a16="http://schemas.microsoft.com/office/drawing/2014/main" id="{327A9177-5F9A-4EEC-A613-52D62E4F5FF6}"/>
              </a:ext>
            </a:extLst>
          </p:cNvPr>
          <p:cNvPicPr>
            <a:picLocks noChangeAspect="1"/>
          </p:cNvPicPr>
          <p:nvPr/>
        </p:nvPicPr>
        <p:blipFill>
          <a:blip r:embed="rId4"/>
          <a:stretch>
            <a:fillRect/>
          </a:stretch>
        </p:blipFill>
        <p:spPr>
          <a:xfrm>
            <a:off x="6732889" y="1405218"/>
            <a:ext cx="2107598" cy="3257550"/>
          </a:xfrm>
          <a:prstGeom prst="rect">
            <a:avLst/>
          </a:prstGeom>
        </p:spPr>
      </p:pic>
      <p:pic>
        <p:nvPicPr>
          <p:cNvPr id="5" name="Imagen 5" descr="Mapa&#10;&#10;Descripción generada automáticamente">
            <a:extLst>
              <a:ext uri="{FF2B5EF4-FFF2-40B4-BE49-F238E27FC236}">
                <a16:creationId xmlns:a16="http://schemas.microsoft.com/office/drawing/2014/main" id="{B2B0F931-9754-48C7-8335-34F8E36F8C0F}"/>
              </a:ext>
            </a:extLst>
          </p:cNvPr>
          <p:cNvPicPr>
            <a:picLocks noChangeAspect="1"/>
          </p:cNvPicPr>
          <p:nvPr/>
        </p:nvPicPr>
        <p:blipFill>
          <a:blip r:embed="rId5"/>
          <a:stretch>
            <a:fillRect/>
          </a:stretch>
        </p:blipFill>
        <p:spPr>
          <a:xfrm>
            <a:off x="2284319" y="1322700"/>
            <a:ext cx="2264149" cy="3380562"/>
          </a:xfrm>
          <a:prstGeom prst="rect">
            <a:avLst/>
          </a:prstGeom>
        </p:spPr>
      </p:pic>
    </p:spTree>
    <p:extLst>
      <p:ext uri="{BB962C8B-B14F-4D97-AF65-F5344CB8AC3E}">
        <p14:creationId xmlns:p14="http://schemas.microsoft.com/office/powerpoint/2010/main" val="2311296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Mapa&#10;&#10;Descripción generada automáticamente">
            <a:extLst>
              <a:ext uri="{FF2B5EF4-FFF2-40B4-BE49-F238E27FC236}">
                <a16:creationId xmlns:a16="http://schemas.microsoft.com/office/drawing/2014/main" id="{A0CE060C-97A3-41F4-925A-C6FF4AB65224}"/>
              </a:ext>
            </a:extLst>
          </p:cNvPr>
          <p:cNvPicPr>
            <a:picLocks noChangeAspect="1"/>
          </p:cNvPicPr>
          <p:nvPr/>
        </p:nvPicPr>
        <p:blipFill>
          <a:blip r:embed="rId2"/>
          <a:stretch>
            <a:fillRect/>
          </a:stretch>
        </p:blipFill>
        <p:spPr>
          <a:xfrm>
            <a:off x="6826250" y="1386417"/>
            <a:ext cx="1933575" cy="3190875"/>
          </a:xfrm>
          <a:prstGeom prst="rect">
            <a:avLst/>
          </a:prstGeom>
        </p:spPr>
      </p:pic>
      <p:pic>
        <p:nvPicPr>
          <p:cNvPr id="2" name="Imagen 2" descr="Mapa&#10;&#10;Descripción generada automáticamente">
            <a:extLst>
              <a:ext uri="{FF2B5EF4-FFF2-40B4-BE49-F238E27FC236}">
                <a16:creationId xmlns:a16="http://schemas.microsoft.com/office/drawing/2014/main" id="{D5C97053-47DE-4466-A705-0707F2A6BF58}"/>
              </a:ext>
            </a:extLst>
          </p:cNvPr>
          <p:cNvPicPr>
            <a:picLocks noChangeAspect="1"/>
          </p:cNvPicPr>
          <p:nvPr/>
        </p:nvPicPr>
        <p:blipFill>
          <a:blip r:embed="rId3"/>
          <a:stretch>
            <a:fillRect/>
          </a:stretch>
        </p:blipFill>
        <p:spPr>
          <a:xfrm>
            <a:off x="4517320" y="1377598"/>
            <a:ext cx="2187574" cy="3251552"/>
          </a:xfrm>
          <a:prstGeom prst="rect">
            <a:avLst/>
          </a:prstGeom>
        </p:spPr>
      </p:pic>
      <p:pic>
        <p:nvPicPr>
          <p:cNvPr id="11" name="Imagen 11" descr="Mapa&#10;&#10;Descripción generada automáticamente">
            <a:extLst>
              <a:ext uri="{FF2B5EF4-FFF2-40B4-BE49-F238E27FC236}">
                <a16:creationId xmlns:a16="http://schemas.microsoft.com/office/drawing/2014/main" id="{F23938A3-2F37-4AFA-800E-53D1070A3033}"/>
              </a:ext>
            </a:extLst>
          </p:cNvPr>
          <p:cNvPicPr>
            <a:picLocks noChangeAspect="1"/>
          </p:cNvPicPr>
          <p:nvPr/>
        </p:nvPicPr>
        <p:blipFill>
          <a:blip r:embed="rId4"/>
          <a:stretch>
            <a:fillRect/>
          </a:stretch>
        </p:blipFill>
        <p:spPr>
          <a:xfrm>
            <a:off x="6872727" y="1433719"/>
            <a:ext cx="1968802" cy="3129170"/>
          </a:xfrm>
          <a:prstGeom prst="rect">
            <a:avLst/>
          </a:prstGeom>
        </p:spPr>
      </p:pic>
      <p:pic>
        <p:nvPicPr>
          <p:cNvPr id="4" name="Imagen 4" descr="Mapa&#10;&#10;Descripción generada automáticamente">
            <a:extLst>
              <a:ext uri="{FF2B5EF4-FFF2-40B4-BE49-F238E27FC236}">
                <a16:creationId xmlns:a16="http://schemas.microsoft.com/office/drawing/2014/main" id="{36A9265D-BE0D-434C-A574-1D0692ED902A}"/>
              </a:ext>
            </a:extLst>
          </p:cNvPr>
          <p:cNvPicPr>
            <a:picLocks noChangeAspect="1"/>
          </p:cNvPicPr>
          <p:nvPr/>
        </p:nvPicPr>
        <p:blipFill>
          <a:blip r:embed="rId5"/>
          <a:stretch>
            <a:fillRect/>
          </a:stretch>
        </p:blipFill>
        <p:spPr>
          <a:xfrm>
            <a:off x="275215" y="1431571"/>
            <a:ext cx="1975459" cy="3197578"/>
          </a:xfrm>
          <a:prstGeom prst="rect">
            <a:avLst/>
          </a:prstGeom>
        </p:spPr>
      </p:pic>
      <p:pic>
        <p:nvPicPr>
          <p:cNvPr id="9" name="Imagen 9" descr="Mapa&#10;&#10;Descripción generada automáticamente">
            <a:extLst>
              <a:ext uri="{FF2B5EF4-FFF2-40B4-BE49-F238E27FC236}">
                <a16:creationId xmlns:a16="http://schemas.microsoft.com/office/drawing/2014/main" id="{7922518B-726C-4F82-BB0B-B480DDFAFE02}"/>
              </a:ext>
            </a:extLst>
          </p:cNvPr>
          <p:cNvPicPr>
            <a:picLocks noChangeAspect="1"/>
          </p:cNvPicPr>
          <p:nvPr/>
        </p:nvPicPr>
        <p:blipFill>
          <a:blip r:embed="rId6"/>
          <a:stretch>
            <a:fillRect/>
          </a:stretch>
        </p:blipFill>
        <p:spPr>
          <a:xfrm>
            <a:off x="4660477" y="1389238"/>
            <a:ext cx="1876213" cy="3134079"/>
          </a:xfrm>
          <a:prstGeom prst="rect">
            <a:avLst/>
          </a:prstGeom>
        </p:spPr>
      </p:pic>
      <p:sp>
        <p:nvSpPr>
          <p:cNvPr id="7" name="Marcador de número de diapositiva 6">
            <a:extLst>
              <a:ext uri="{FF2B5EF4-FFF2-40B4-BE49-F238E27FC236}">
                <a16:creationId xmlns:a16="http://schemas.microsoft.com/office/drawing/2014/main" id="{7F6D0F33-5D6F-4645-B5A9-39264B6A6C6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26</a:t>
            </a:fld>
            <a:endParaRPr lang="es-CO"/>
          </a:p>
        </p:txBody>
      </p:sp>
      <p:sp>
        <p:nvSpPr>
          <p:cNvPr id="12" name="Título 1">
            <a:extLst>
              <a:ext uri="{FF2B5EF4-FFF2-40B4-BE49-F238E27FC236}">
                <a16:creationId xmlns:a16="http://schemas.microsoft.com/office/drawing/2014/main" id="{4A9C1B6F-00BB-4DE3-A366-C6592F2DFF9A}"/>
              </a:ext>
            </a:extLst>
          </p:cNvPr>
          <p:cNvSpPr>
            <a:spLocks noGrp="1"/>
          </p:cNvSpPr>
          <p:nvPr>
            <p:ph type="title"/>
          </p:nvPr>
        </p:nvSpPr>
        <p:spPr>
          <a:xfrm>
            <a:off x="4994910" y="151517"/>
            <a:ext cx="3982579" cy="572700"/>
          </a:xfrm>
        </p:spPr>
        <p:txBody>
          <a:bodyPr/>
          <a:lstStyle/>
          <a:p>
            <a:r>
              <a:rPr lang="en-AU" sz="2000" dirty="0"/>
              <a:t>Initial condition increment  September 1- 00 horas Domain 2</a:t>
            </a:r>
            <a:br>
              <a:rPr lang="en-AU" sz="2000" dirty="0"/>
            </a:br>
            <a:r>
              <a:rPr lang="en-AU" sz="2000" dirty="0"/>
              <a:t>  </a:t>
            </a:r>
          </a:p>
        </p:txBody>
      </p:sp>
      <p:sp>
        <p:nvSpPr>
          <p:cNvPr id="13" name="Google Shape;62;p14">
            <a:extLst>
              <a:ext uri="{FF2B5EF4-FFF2-40B4-BE49-F238E27FC236}">
                <a16:creationId xmlns:a16="http://schemas.microsoft.com/office/drawing/2014/main" id="{803B38DD-B49D-4C34-B80C-CC3F16E21E67}"/>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3. Preliminar </a:t>
            </a:r>
            <a:r>
              <a:rPr lang="es-ES" dirty="0" err="1">
                <a:ea typeface="+mn-lt"/>
                <a:cs typeface="+mn-lt"/>
              </a:rPr>
              <a:t>results</a:t>
            </a:r>
            <a:endParaRPr lang="es-ES" dirty="0"/>
          </a:p>
        </p:txBody>
      </p:sp>
      <p:pic>
        <p:nvPicPr>
          <p:cNvPr id="8" name="Imagen 9" descr="Mapa&#10;&#10;Descripción generada automáticamente">
            <a:extLst>
              <a:ext uri="{FF2B5EF4-FFF2-40B4-BE49-F238E27FC236}">
                <a16:creationId xmlns:a16="http://schemas.microsoft.com/office/drawing/2014/main" id="{F3745D79-9F89-4F07-A91A-07FC0A8F081C}"/>
              </a:ext>
            </a:extLst>
          </p:cNvPr>
          <p:cNvPicPr>
            <a:picLocks noChangeAspect="1"/>
          </p:cNvPicPr>
          <p:nvPr/>
        </p:nvPicPr>
        <p:blipFill>
          <a:blip r:embed="rId7"/>
          <a:stretch>
            <a:fillRect/>
          </a:stretch>
        </p:blipFill>
        <p:spPr>
          <a:xfrm>
            <a:off x="2286384" y="1430430"/>
            <a:ext cx="1856608" cy="3198720"/>
          </a:xfrm>
          <a:prstGeom prst="rect">
            <a:avLst/>
          </a:prstGeom>
        </p:spPr>
      </p:pic>
      <p:pic>
        <p:nvPicPr>
          <p:cNvPr id="10" name="Imagen 13" descr="Mapa&#10;&#10;Descripción generada automáticamente">
            <a:extLst>
              <a:ext uri="{FF2B5EF4-FFF2-40B4-BE49-F238E27FC236}">
                <a16:creationId xmlns:a16="http://schemas.microsoft.com/office/drawing/2014/main" id="{D3529D2A-B45D-48AD-B06C-19A09FB61FA6}"/>
              </a:ext>
            </a:extLst>
          </p:cNvPr>
          <p:cNvPicPr>
            <a:picLocks noChangeAspect="1"/>
          </p:cNvPicPr>
          <p:nvPr/>
        </p:nvPicPr>
        <p:blipFill>
          <a:blip r:embed="rId8"/>
          <a:stretch>
            <a:fillRect/>
          </a:stretch>
        </p:blipFill>
        <p:spPr>
          <a:xfrm>
            <a:off x="6843200" y="1329578"/>
            <a:ext cx="1996233" cy="3249146"/>
          </a:xfrm>
          <a:prstGeom prst="rect">
            <a:avLst/>
          </a:prstGeom>
        </p:spPr>
      </p:pic>
    </p:spTree>
    <p:extLst>
      <p:ext uri="{BB962C8B-B14F-4D97-AF65-F5344CB8AC3E}">
        <p14:creationId xmlns:p14="http://schemas.microsoft.com/office/powerpoint/2010/main" val="3278567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6DA8791-D171-4CEC-8643-BE5382752813}"/>
              </a:ext>
            </a:extLst>
          </p:cNvPr>
          <p:cNvPicPr>
            <a:picLocks noChangeAspect="1"/>
          </p:cNvPicPr>
          <p:nvPr/>
        </p:nvPicPr>
        <p:blipFill>
          <a:blip r:embed="rId2"/>
          <a:stretch>
            <a:fillRect/>
          </a:stretch>
        </p:blipFill>
        <p:spPr>
          <a:xfrm>
            <a:off x="4819650" y="593407"/>
            <a:ext cx="3390900" cy="4162425"/>
          </a:xfrm>
          <a:prstGeom prst="rect">
            <a:avLst/>
          </a:prstGeom>
        </p:spPr>
      </p:pic>
      <p:pic>
        <p:nvPicPr>
          <p:cNvPr id="1026" name="Picture 2" descr="IDEAM (OCA-IDEA-UN)">
            <a:extLst>
              <a:ext uri="{FF2B5EF4-FFF2-40B4-BE49-F238E27FC236}">
                <a16:creationId xmlns:a16="http://schemas.microsoft.com/office/drawing/2014/main" id="{ADD09D76-CE6B-4F6B-8898-F96ECCC37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90" y="1873132"/>
            <a:ext cx="3032760" cy="1397236"/>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F0770A46-08AB-4378-87EF-1D7C147D5C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27</a:t>
            </a:fld>
            <a:endParaRPr lang="es-CO"/>
          </a:p>
        </p:txBody>
      </p:sp>
    </p:spTree>
    <p:extLst>
      <p:ext uri="{BB962C8B-B14F-4D97-AF65-F5344CB8AC3E}">
        <p14:creationId xmlns:p14="http://schemas.microsoft.com/office/powerpoint/2010/main" val="2896191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4D49FA0B-3A58-47AE-A4B6-1ED11ECE1E01}"/>
              </a:ext>
            </a:extLst>
          </p:cNvPr>
          <p:cNvGrpSpPr/>
          <p:nvPr/>
        </p:nvGrpSpPr>
        <p:grpSpPr>
          <a:xfrm>
            <a:off x="161471" y="405829"/>
            <a:ext cx="8651059" cy="4116641"/>
            <a:chOff x="161471" y="405829"/>
            <a:chExt cx="8651059" cy="4116641"/>
          </a:xfrm>
        </p:grpSpPr>
        <p:pic>
          <p:nvPicPr>
            <p:cNvPr id="3" name="Imagen 2" descr="Mapa&#10;&#10;Descripción generada automáticamente">
              <a:extLst>
                <a:ext uri="{FF2B5EF4-FFF2-40B4-BE49-F238E27FC236}">
                  <a16:creationId xmlns:a16="http://schemas.microsoft.com/office/drawing/2014/main" id="{2535884A-072C-4519-9889-E9A46329917B}"/>
                </a:ext>
              </a:extLst>
            </p:cNvPr>
            <p:cNvPicPr>
              <a:picLocks noChangeAspect="1"/>
            </p:cNvPicPr>
            <p:nvPr/>
          </p:nvPicPr>
          <p:blipFill>
            <a:blip r:embed="rId2"/>
            <a:stretch>
              <a:fillRect/>
            </a:stretch>
          </p:blipFill>
          <p:spPr>
            <a:xfrm>
              <a:off x="5975371" y="405829"/>
              <a:ext cx="2837159" cy="2100493"/>
            </a:xfrm>
            <a:prstGeom prst="rect">
              <a:avLst/>
            </a:prstGeom>
          </p:spPr>
        </p:pic>
        <p:pic>
          <p:nvPicPr>
            <p:cNvPr id="6" name="Imagen 5" descr="Imagen que contiene electrónica, pantalla, computadora&#10;&#10;Descripción generada automáticamente">
              <a:extLst>
                <a:ext uri="{FF2B5EF4-FFF2-40B4-BE49-F238E27FC236}">
                  <a16:creationId xmlns:a16="http://schemas.microsoft.com/office/drawing/2014/main" id="{7A039B50-01B5-4340-B05B-5594B5C04D02}"/>
                </a:ext>
              </a:extLst>
            </p:cNvPr>
            <p:cNvPicPr>
              <a:picLocks noChangeAspect="1"/>
            </p:cNvPicPr>
            <p:nvPr/>
          </p:nvPicPr>
          <p:blipFill rotWithShape="1">
            <a:blip r:embed="rId3"/>
            <a:srcRect l="8243" r="7222"/>
            <a:stretch/>
          </p:blipFill>
          <p:spPr>
            <a:xfrm>
              <a:off x="161471" y="412476"/>
              <a:ext cx="5684956" cy="2161418"/>
            </a:xfrm>
            <a:prstGeom prst="rect">
              <a:avLst/>
            </a:prstGeom>
          </p:spPr>
        </p:pic>
        <p:pic>
          <p:nvPicPr>
            <p:cNvPr id="9" name="Imagen 9" descr="Imagen que contiene Gráfico de líneas&#10;&#10;Descripción generada automáticamente">
              <a:extLst>
                <a:ext uri="{FF2B5EF4-FFF2-40B4-BE49-F238E27FC236}">
                  <a16:creationId xmlns:a16="http://schemas.microsoft.com/office/drawing/2014/main" id="{457D2535-E5B9-4296-BAA6-2AD5F7A59B7A}"/>
                </a:ext>
              </a:extLst>
            </p:cNvPr>
            <p:cNvPicPr>
              <a:picLocks noChangeAspect="1"/>
            </p:cNvPicPr>
            <p:nvPr/>
          </p:nvPicPr>
          <p:blipFill>
            <a:blip r:embed="rId4"/>
            <a:stretch>
              <a:fillRect/>
            </a:stretch>
          </p:blipFill>
          <p:spPr>
            <a:xfrm>
              <a:off x="161471" y="2693670"/>
              <a:ext cx="2743200" cy="1828800"/>
            </a:xfrm>
            <a:prstGeom prst="rect">
              <a:avLst/>
            </a:prstGeom>
          </p:spPr>
        </p:pic>
        <p:pic>
          <p:nvPicPr>
            <p:cNvPr id="10" name="Imagen 10" descr="Gráfico, Gráfico de líneas&#10;&#10;Descripción generada automáticamente">
              <a:extLst>
                <a:ext uri="{FF2B5EF4-FFF2-40B4-BE49-F238E27FC236}">
                  <a16:creationId xmlns:a16="http://schemas.microsoft.com/office/drawing/2014/main" id="{B35DC799-BB0B-436E-9B56-68772F5614B2}"/>
                </a:ext>
              </a:extLst>
            </p:cNvPr>
            <p:cNvPicPr>
              <a:picLocks noChangeAspect="1"/>
            </p:cNvPicPr>
            <p:nvPr/>
          </p:nvPicPr>
          <p:blipFill>
            <a:blip r:embed="rId5"/>
            <a:stretch>
              <a:fillRect/>
            </a:stretch>
          </p:blipFill>
          <p:spPr>
            <a:xfrm>
              <a:off x="3103227" y="2639321"/>
              <a:ext cx="2743200" cy="1828800"/>
            </a:xfrm>
            <a:prstGeom prst="rect">
              <a:avLst/>
            </a:prstGeom>
          </p:spPr>
        </p:pic>
        <p:pic>
          <p:nvPicPr>
            <p:cNvPr id="11" name="Imagen 11" descr="Gráfico, Gráfico de líneas&#10;&#10;Descripción generada automáticamente">
              <a:extLst>
                <a:ext uri="{FF2B5EF4-FFF2-40B4-BE49-F238E27FC236}">
                  <a16:creationId xmlns:a16="http://schemas.microsoft.com/office/drawing/2014/main" id="{5A901999-E5F8-451D-A5D6-069397312C78}"/>
                </a:ext>
              </a:extLst>
            </p:cNvPr>
            <p:cNvPicPr>
              <a:picLocks noChangeAspect="1"/>
            </p:cNvPicPr>
            <p:nvPr/>
          </p:nvPicPr>
          <p:blipFill>
            <a:blip r:embed="rId6"/>
            <a:stretch>
              <a:fillRect/>
            </a:stretch>
          </p:blipFill>
          <p:spPr>
            <a:xfrm>
              <a:off x="6022350" y="2637179"/>
              <a:ext cx="2743200" cy="1828800"/>
            </a:xfrm>
            <a:prstGeom prst="rect">
              <a:avLst/>
            </a:prstGeom>
          </p:spPr>
        </p:pic>
      </p:grpSp>
      <p:sp>
        <p:nvSpPr>
          <p:cNvPr id="2" name="Marcador de número de diapositiva 1">
            <a:extLst>
              <a:ext uri="{FF2B5EF4-FFF2-40B4-BE49-F238E27FC236}">
                <a16:creationId xmlns:a16="http://schemas.microsoft.com/office/drawing/2014/main" id="{D110EA3F-ABC2-4C46-95D4-4D22403F00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28</a:t>
            </a:fld>
            <a:endParaRPr lang="es-CO"/>
          </a:p>
        </p:txBody>
      </p:sp>
    </p:spTree>
    <p:extLst>
      <p:ext uri="{BB962C8B-B14F-4D97-AF65-F5344CB8AC3E}">
        <p14:creationId xmlns:p14="http://schemas.microsoft.com/office/powerpoint/2010/main" val="141148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E789D-54F9-48BE-B78F-B054C1AC52AC}"/>
              </a:ext>
            </a:extLst>
          </p:cNvPr>
          <p:cNvSpPr>
            <a:spLocks noGrp="1"/>
          </p:cNvSpPr>
          <p:nvPr>
            <p:ph type="title"/>
          </p:nvPr>
        </p:nvSpPr>
        <p:spPr>
          <a:xfrm>
            <a:off x="2883450" y="164776"/>
            <a:ext cx="8520600" cy="572700"/>
          </a:xfrm>
        </p:spPr>
        <p:txBody>
          <a:bodyPr/>
          <a:lstStyle/>
          <a:p>
            <a:pPr algn="ctr"/>
            <a:r>
              <a:rPr lang="es-ES" dirty="0" err="1"/>
              <a:t>Contingency</a:t>
            </a:r>
            <a:r>
              <a:rPr lang="es-ES" dirty="0"/>
              <a:t> table </a:t>
            </a:r>
            <a:br>
              <a:rPr lang="es-ES" dirty="0"/>
            </a:br>
            <a:r>
              <a:rPr lang="es-ES" dirty="0"/>
              <a:t>run 20200818-00</a:t>
            </a:r>
          </a:p>
        </p:txBody>
      </p:sp>
      <p:graphicFrame>
        <p:nvGraphicFramePr>
          <p:cNvPr id="3" name="Tabla 7">
            <a:extLst>
              <a:ext uri="{FF2B5EF4-FFF2-40B4-BE49-F238E27FC236}">
                <a16:creationId xmlns:a16="http://schemas.microsoft.com/office/drawing/2014/main" id="{A5FF0A43-033F-4708-B21F-DD78B0ECA93B}"/>
              </a:ext>
            </a:extLst>
          </p:cNvPr>
          <p:cNvGraphicFramePr>
            <a:graphicFrameLocks noGrp="1"/>
          </p:cNvGraphicFramePr>
          <p:nvPr>
            <p:extLst>
              <p:ext uri="{D42A27DB-BD31-4B8C-83A1-F6EECF244321}">
                <p14:modId xmlns:p14="http://schemas.microsoft.com/office/powerpoint/2010/main" val="2384611328"/>
              </p:ext>
            </p:extLst>
          </p:nvPr>
        </p:nvGraphicFramePr>
        <p:xfrm>
          <a:off x="3796094" y="1476721"/>
          <a:ext cx="2300428" cy="1684900"/>
        </p:xfrm>
        <a:graphic>
          <a:graphicData uri="http://schemas.openxmlformats.org/drawingml/2006/table">
            <a:tbl>
              <a:tblPr firstRow="1" bandRow="1">
                <a:tableStyleId>{5C22544A-7EE6-4342-B048-85BDC9FD1C3A}</a:tableStyleId>
              </a:tblPr>
              <a:tblGrid>
                <a:gridCol w="775904">
                  <a:extLst>
                    <a:ext uri="{9D8B030D-6E8A-4147-A177-3AD203B41FA5}">
                      <a16:colId xmlns:a16="http://schemas.microsoft.com/office/drawing/2014/main" val="2194846588"/>
                    </a:ext>
                  </a:extLst>
                </a:gridCol>
                <a:gridCol w="525612">
                  <a:extLst>
                    <a:ext uri="{9D8B030D-6E8A-4147-A177-3AD203B41FA5}">
                      <a16:colId xmlns:a16="http://schemas.microsoft.com/office/drawing/2014/main" val="950561894"/>
                    </a:ext>
                  </a:extLst>
                </a:gridCol>
                <a:gridCol w="500583">
                  <a:extLst>
                    <a:ext uri="{9D8B030D-6E8A-4147-A177-3AD203B41FA5}">
                      <a16:colId xmlns:a16="http://schemas.microsoft.com/office/drawing/2014/main" val="2588179388"/>
                    </a:ext>
                  </a:extLst>
                </a:gridCol>
                <a:gridCol w="498329">
                  <a:extLst>
                    <a:ext uri="{9D8B030D-6E8A-4147-A177-3AD203B41FA5}">
                      <a16:colId xmlns:a16="http://schemas.microsoft.com/office/drawing/2014/main" val="2262106431"/>
                    </a:ext>
                  </a:extLst>
                </a:gridCol>
              </a:tblGrid>
              <a:tr h="246018">
                <a:tc>
                  <a:txBody>
                    <a:bodyPr/>
                    <a:lstStyle/>
                    <a:p>
                      <a:pPr marR="0" algn="l" rtl="0">
                        <a:buClr>
                          <a:srgbClr val="000000"/>
                        </a:buClr>
                      </a:pPr>
                      <a:endParaRPr lang="es-ES" sz="1100">
                        <a:sym typeface="Arial"/>
                      </a:endParaRPr>
                    </a:p>
                  </a:txBody>
                  <a:tcPr/>
                </a:tc>
                <a:tc gridSpan="3">
                  <a:txBody>
                    <a:bodyPr/>
                    <a:lstStyle/>
                    <a:p>
                      <a:pPr marR="0" algn="ctr" rtl="0">
                        <a:buClr>
                          <a:srgbClr val="000000"/>
                        </a:buClr>
                      </a:pPr>
                      <a:r>
                        <a:rPr lang="es-ES" sz="1100">
                          <a:sym typeface="Arial"/>
                        </a:rPr>
                        <a:t>Observed(313)</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05801935"/>
                  </a:ext>
                </a:extLst>
              </a:tr>
              <a:tr h="563462">
                <a:tc rowSpan="3">
                  <a:txBody>
                    <a:bodyPr/>
                    <a:lstStyle/>
                    <a:p>
                      <a:pPr marR="0" lvl="0" algn="ctr" rtl="0">
                        <a:buClr>
                          <a:srgbClr val="000000"/>
                        </a:buClr>
                        <a:buNone/>
                      </a:pPr>
                      <a:r>
                        <a:rPr lang="es-ES" sz="1100">
                          <a:sym typeface="Arial"/>
                        </a:rPr>
                        <a:t>Forecast</a:t>
                      </a:r>
                    </a:p>
                    <a:p>
                      <a:pPr marR="0" lvl="0" algn="ctr" rtl="0">
                        <a:buClr>
                          <a:srgbClr val="000000"/>
                        </a:buClr>
                        <a:buNone/>
                      </a:pPr>
                      <a:r>
                        <a:rPr lang="es-ES" sz="1100">
                          <a:sym typeface="Arial"/>
                        </a:rPr>
                        <a:t>WRFDA</a:t>
                      </a:r>
                    </a:p>
                    <a:p>
                      <a:pPr marR="0" lvl="0" algn="ctr" rtl="0">
                        <a:buClr>
                          <a:srgbClr val="000000"/>
                        </a:buClr>
                        <a:buNone/>
                      </a:pPr>
                      <a:r>
                        <a:rPr lang="es-ES" sz="1100">
                          <a:sym typeface="Arial"/>
                        </a:rPr>
                        <a:t>D1</a:t>
                      </a:r>
                    </a:p>
                  </a:txBody>
                  <a:tcPr anchor="ctr"/>
                </a:tc>
                <a:tc>
                  <a:txBody>
                    <a:bodyPr/>
                    <a:lstStyle/>
                    <a:p>
                      <a:pPr marR="0" lvl="0" algn="l" rtl="0">
                        <a:buClr>
                          <a:srgbClr val="000000"/>
                        </a:buClr>
                        <a:buNone/>
                      </a:pPr>
                      <a:endParaRPr lang="es-ES" sz="1100">
                        <a:sym typeface="Arial"/>
                      </a:endParaRPr>
                    </a:p>
                  </a:txBody>
                  <a:tcPr/>
                </a:tc>
                <a:tc>
                  <a:txBody>
                    <a:bodyPr/>
                    <a:lstStyle/>
                    <a:p>
                      <a:pPr marR="0" lvl="0" algn="l" rtl="0">
                        <a:buClr>
                          <a:srgbClr val="000000"/>
                        </a:buClr>
                        <a:buNone/>
                      </a:pPr>
                      <a:r>
                        <a:rPr lang="es-ES" sz="1100"/>
                        <a:t>Rain157</a:t>
                      </a:r>
                      <a:endParaRPr lang="es-ES" sz="1100">
                        <a:sym typeface="Arial"/>
                      </a:endParaRPr>
                    </a:p>
                  </a:txBody>
                  <a:tcPr/>
                </a:tc>
                <a:tc>
                  <a:txBody>
                    <a:bodyPr/>
                    <a:lstStyle/>
                    <a:p>
                      <a:pPr marR="0" lvl="0" algn="l" rtl="0">
                        <a:buClr>
                          <a:srgbClr val="000000"/>
                        </a:buClr>
                        <a:buNone/>
                      </a:pPr>
                      <a:r>
                        <a:rPr lang="es-ES" sz="1100">
                          <a:sym typeface="Arial"/>
                        </a:rPr>
                        <a:t>No </a:t>
                      </a:r>
                      <a:r>
                        <a:rPr lang="es-ES" sz="1100"/>
                        <a:t>rain156</a:t>
                      </a:r>
                      <a:endParaRPr lang="es-ES" sz="1100">
                        <a:sym typeface="Arial"/>
                      </a:endParaRPr>
                    </a:p>
                  </a:txBody>
                  <a:tcPr/>
                </a:tc>
                <a:extLst>
                  <a:ext uri="{0D108BD9-81ED-4DB2-BD59-A6C34878D82A}">
                    <a16:rowId xmlns:a16="http://schemas.microsoft.com/office/drawing/2014/main" val="3587269590"/>
                  </a:ext>
                </a:extLst>
              </a:tr>
              <a:tr h="404740">
                <a:tc vMerge="1">
                  <a:txBody>
                    <a:bodyPr/>
                    <a:lstStyle/>
                    <a:p>
                      <a:endParaRPr lang="es-ES"/>
                    </a:p>
                  </a:txBody>
                  <a:tcPr/>
                </a:tc>
                <a:tc>
                  <a:txBody>
                    <a:bodyPr/>
                    <a:lstStyle/>
                    <a:p>
                      <a:pPr marR="0" algn="l" rtl="0">
                        <a:buClr>
                          <a:srgbClr val="000000"/>
                        </a:buClr>
                      </a:pPr>
                      <a:r>
                        <a:rPr lang="es-ES" sz="1100">
                          <a:sym typeface="Arial"/>
                        </a:rPr>
                        <a:t>Rain</a:t>
                      </a:r>
                    </a:p>
                  </a:txBody>
                  <a:tcPr/>
                </a:tc>
                <a:tc>
                  <a:txBody>
                    <a:bodyPr/>
                    <a:lstStyle/>
                    <a:p>
                      <a:pPr marR="0" algn="l" rtl="0">
                        <a:buClr>
                          <a:srgbClr val="000000"/>
                        </a:buClr>
                      </a:pPr>
                      <a:r>
                        <a:rPr lang="es-ES" sz="1100">
                          <a:sym typeface="Arial"/>
                        </a:rPr>
                        <a:t>152</a:t>
                      </a:r>
                    </a:p>
                  </a:txBody>
                  <a:tcPr/>
                </a:tc>
                <a:tc>
                  <a:txBody>
                    <a:bodyPr/>
                    <a:lstStyle/>
                    <a:p>
                      <a:pPr marR="0" lvl="0" algn="l" rtl="0">
                        <a:buClr>
                          <a:srgbClr val="000000"/>
                        </a:buClr>
                        <a:buNone/>
                      </a:pPr>
                      <a:r>
                        <a:rPr lang="es-ES" sz="1100">
                          <a:sym typeface="Arial"/>
                        </a:rPr>
                        <a:t>141</a:t>
                      </a:r>
                    </a:p>
                  </a:txBody>
                  <a:tcPr/>
                </a:tc>
                <a:extLst>
                  <a:ext uri="{0D108BD9-81ED-4DB2-BD59-A6C34878D82A}">
                    <a16:rowId xmlns:a16="http://schemas.microsoft.com/office/drawing/2014/main" val="1994374109"/>
                  </a:ext>
                </a:extLst>
              </a:tr>
              <a:tr h="412676">
                <a:tc vMerge="1">
                  <a:txBody>
                    <a:bodyPr/>
                    <a:lstStyle/>
                    <a:p>
                      <a:endParaRPr lang="es-ES"/>
                    </a:p>
                  </a:txBody>
                  <a:tcPr/>
                </a:tc>
                <a:tc>
                  <a:txBody>
                    <a:bodyPr/>
                    <a:lstStyle/>
                    <a:p>
                      <a:pPr marR="0" algn="l" rtl="0">
                        <a:buClr>
                          <a:srgbClr val="000000"/>
                        </a:buClr>
                      </a:pPr>
                      <a:r>
                        <a:rPr lang="es-ES" sz="1100">
                          <a:sym typeface="Arial"/>
                        </a:rPr>
                        <a:t>No rain</a:t>
                      </a:r>
                    </a:p>
                  </a:txBody>
                  <a:tcPr/>
                </a:tc>
                <a:tc>
                  <a:txBody>
                    <a:bodyPr/>
                    <a:lstStyle/>
                    <a:p>
                      <a:pPr marR="0" lvl="0" algn="l" rtl="0">
                        <a:buClr>
                          <a:srgbClr val="000000"/>
                        </a:buClr>
                        <a:buNone/>
                      </a:pPr>
                      <a:r>
                        <a:rPr lang="es-ES" sz="1100">
                          <a:sym typeface="Arial"/>
                        </a:rPr>
                        <a:t>5</a:t>
                      </a:r>
                    </a:p>
                  </a:txBody>
                  <a:tcPr/>
                </a:tc>
                <a:tc>
                  <a:txBody>
                    <a:bodyPr/>
                    <a:lstStyle/>
                    <a:p>
                      <a:pPr marR="0" lvl="0" algn="l" rtl="0">
                        <a:buClr>
                          <a:srgbClr val="000000"/>
                        </a:buClr>
                        <a:buNone/>
                      </a:pPr>
                      <a:r>
                        <a:rPr lang="es-ES" sz="1100" b="0" i="0" u="none" strike="noStrike" noProof="0">
                          <a:latin typeface="Arial"/>
                          <a:sym typeface="Arial"/>
                        </a:rPr>
                        <a:t>15</a:t>
                      </a:r>
                      <a:endParaRPr lang="es-ES" sz="1100" b="0">
                        <a:latin typeface="Arial"/>
                        <a:sym typeface="Arial"/>
                      </a:endParaRPr>
                    </a:p>
                  </a:txBody>
                  <a:tcPr/>
                </a:tc>
                <a:extLst>
                  <a:ext uri="{0D108BD9-81ED-4DB2-BD59-A6C34878D82A}">
                    <a16:rowId xmlns:a16="http://schemas.microsoft.com/office/drawing/2014/main" val="3227286469"/>
                  </a:ext>
                </a:extLst>
              </a:tr>
            </a:tbl>
          </a:graphicData>
        </a:graphic>
      </p:graphicFrame>
      <p:graphicFrame>
        <p:nvGraphicFramePr>
          <p:cNvPr id="5" name="Tabla 7">
            <a:extLst>
              <a:ext uri="{FF2B5EF4-FFF2-40B4-BE49-F238E27FC236}">
                <a16:creationId xmlns:a16="http://schemas.microsoft.com/office/drawing/2014/main" id="{6E744097-8F31-4DE9-A739-DD33D5D05098}"/>
              </a:ext>
            </a:extLst>
          </p:cNvPr>
          <p:cNvGraphicFramePr>
            <a:graphicFrameLocks noGrp="1"/>
          </p:cNvGraphicFramePr>
          <p:nvPr>
            <p:extLst>
              <p:ext uri="{D42A27DB-BD31-4B8C-83A1-F6EECF244321}">
                <p14:modId xmlns:p14="http://schemas.microsoft.com/office/powerpoint/2010/main" val="545109452"/>
              </p:ext>
            </p:extLst>
          </p:nvPr>
        </p:nvGraphicFramePr>
        <p:xfrm>
          <a:off x="263068" y="1455963"/>
          <a:ext cx="2289805" cy="1561548"/>
        </p:xfrm>
        <a:graphic>
          <a:graphicData uri="http://schemas.openxmlformats.org/drawingml/2006/table">
            <a:tbl>
              <a:tblPr firstRow="1" bandRow="1">
                <a:tableStyleId>{5C22544A-7EE6-4342-B048-85BDC9FD1C3A}</a:tableStyleId>
              </a:tblPr>
              <a:tblGrid>
                <a:gridCol w="747888">
                  <a:extLst>
                    <a:ext uri="{9D8B030D-6E8A-4147-A177-3AD203B41FA5}">
                      <a16:colId xmlns:a16="http://schemas.microsoft.com/office/drawing/2014/main" val="2194846588"/>
                    </a:ext>
                  </a:extLst>
                </a:gridCol>
                <a:gridCol w="511384">
                  <a:extLst>
                    <a:ext uri="{9D8B030D-6E8A-4147-A177-3AD203B41FA5}">
                      <a16:colId xmlns:a16="http://schemas.microsoft.com/office/drawing/2014/main" val="950561894"/>
                    </a:ext>
                  </a:extLst>
                </a:gridCol>
                <a:gridCol w="493888">
                  <a:extLst>
                    <a:ext uri="{9D8B030D-6E8A-4147-A177-3AD203B41FA5}">
                      <a16:colId xmlns:a16="http://schemas.microsoft.com/office/drawing/2014/main" val="2588179388"/>
                    </a:ext>
                  </a:extLst>
                </a:gridCol>
                <a:gridCol w="536645">
                  <a:extLst>
                    <a:ext uri="{9D8B030D-6E8A-4147-A177-3AD203B41FA5}">
                      <a16:colId xmlns:a16="http://schemas.microsoft.com/office/drawing/2014/main" val="2262106431"/>
                    </a:ext>
                  </a:extLst>
                </a:gridCol>
              </a:tblGrid>
              <a:tr h="236621">
                <a:tc>
                  <a:txBody>
                    <a:bodyPr/>
                    <a:lstStyle/>
                    <a:p>
                      <a:endParaRPr lang="es-ES" sz="1100"/>
                    </a:p>
                  </a:txBody>
                  <a:tcPr/>
                </a:tc>
                <a:tc gridSpan="3">
                  <a:txBody>
                    <a:bodyPr/>
                    <a:lstStyle/>
                    <a:p>
                      <a:pPr algn="ctr"/>
                      <a:r>
                        <a:rPr lang="es-ES" sz="1100"/>
                        <a:t>Observed(313)</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05801935"/>
                  </a:ext>
                </a:extLst>
              </a:tr>
              <a:tr h="390105">
                <a:tc rowSpan="3">
                  <a:txBody>
                    <a:bodyPr/>
                    <a:lstStyle/>
                    <a:p>
                      <a:pPr lvl="0" algn="ctr">
                        <a:buNone/>
                      </a:pPr>
                      <a:r>
                        <a:rPr lang="es-ES" sz="1100"/>
                        <a:t>Forecast</a:t>
                      </a:r>
                    </a:p>
                    <a:p>
                      <a:pPr lvl="0" algn="ctr">
                        <a:buNone/>
                      </a:pPr>
                      <a:r>
                        <a:rPr lang="es-ES" sz="1100"/>
                        <a:t>WRF</a:t>
                      </a:r>
                    </a:p>
                    <a:p>
                      <a:pPr lvl="0" algn="ctr">
                        <a:buNone/>
                      </a:pPr>
                      <a:r>
                        <a:rPr lang="es-ES" sz="1100"/>
                        <a:t>D1</a:t>
                      </a:r>
                    </a:p>
                  </a:txBody>
                  <a:tcPr anchor="ctr"/>
                </a:tc>
                <a:tc>
                  <a:txBody>
                    <a:bodyPr/>
                    <a:lstStyle/>
                    <a:p>
                      <a:pPr lvl="0">
                        <a:buNone/>
                      </a:pPr>
                      <a:endParaRPr lang="es-ES" sz="1100"/>
                    </a:p>
                  </a:txBody>
                  <a:tcPr/>
                </a:tc>
                <a:tc>
                  <a:txBody>
                    <a:bodyPr/>
                    <a:lstStyle/>
                    <a:p>
                      <a:pPr lvl="0">
                        <a:buNone/>
                      </a:pPr>
                      <a:r>
                        <a:rPr lang="es-ES" sz="1100"/>
                        <a:t>Rain157</a:t>
                      </a:r>
                    </a:p>
                  </a:txBody>
                  <a:tcPr/>
                </a:tc>
                <a:tc>
                  <a:txBody>
                    <a:bodyPr/>
                    <a:lstStyle/>
                    <a:p>
                      <a:pPr lvl="0">
                        <a:buNone/>
                      </a:pPr>
                      <a:r>
                        <a:rPr lang="es-ES" sz="1100"/>
                        <a:t>No rain</a:t>
                      </a:r>
                    </a:p>
                    <a:p>
                      <a:pPr lvl="0">
                        <a:buNone/>
                      </a:pPr>
                      <a:r>
                        <a:rPr lang="es-ES" sz="1100"/>
                        <a:t>156</a:t>
                      </a:r>
                    </a:p>
                  </a:txBody>
                  <a:tcPr/>
                </a:tc>
                <a:extLst>
                  <a:ext uri="{0D108BD9-81ED-4DB2-BD59-A6C34878D82A}">
                    <a16:rowId xmlns:a16="http://schemas.microsoft.com/office/drawing/2014/main" val="3587269590"/>
                  </a:ext>
                </a:extLst>
              </a:tr>
              <a:tr h="281388">
                <a:tc vMerge="1">
                  <a:txBody>
                    <a:bodyPr/>
                    <a:lstStyle/>
                    <a:p>
                      <a:endParaRPr lang="es-ES"/>
                    </a:p>
                  </a:txBody>
                  <a:tcPr/>
                </a:tc>
                <a:tc>
                  <a:txBody>
                    <a:bodyPr/>
                    <a:lstStyle/>
                    <a:p>
                      <a:r>
                        <a:rPr lang="es-ES" sz="1100"/>
                        <a:t>Rain</a:t>
                      </a:r>
                    </a:p>
                  </a:txBody>
                  <a:tcPr/>
                </a:tc>
                <a:tc>
                  <a:txBody>
                    <a:bodyPr/>
                    <a:lstStyle/>
                    <a:p>
                      <a:r>
                        <a:rPr lang="es-ES" sz="1100"/>
                        <a:t>149</a:t>
                      </a:r>
                    </a:p>
                  </a:txBody>
                  <a:tcPr/>
                </a:tc>
                <a:tc>
                  <a:txBody>
                    <a:bodyPr/>
                    <a:lstStyle/>
                    <a:p>
                      <a:pPr lvl="0">
                        <a:buNone/>
                      </a:pPr>
                      <a:r>
                        <a:rPr lang="es-ES" sz="1100"/>
                        <a:t>152</a:t>
                      </a:r>
                    </a:p>
                  </a:txBody>
                  <a:tcPr/>
                </a:tc>
                <a:extLst>
                  <a:ext uri="{0D108BD9-81ED-4DB2-BD59-A6C34878D82A}">
                    <a16:rowId xmlns:a16="http://schemas.microsoft.com/office/drawing/2014/main" val="1994374109"/>
                  </a:ext>
                </a:extLst>
              </a:tr>
              <a:tr h="390105">
                <a:tc vMerge="1">
                  <a:txBody>
                    <a:bodyPr/>
                    <a:lstStyle/>
                    <a:p>
                      <a:endParaRPr lang="es-ES"/>
                    </a:p>
                  </a:txBody>
                  <a:tcPr/>
                </a:tc>
                <a:tc>
                  <a:txBody>
                    <a:bodyPr/>
                    <a:lstStyle/>
                    <a:p>
                      <a:r>
                        <a:rPr lang="es-ES" sz="1100"/>
                        <a:t>No rain</a:t>
                      </a:r>
                    </a:p>
                  </a:txBody>
                  <a:tcPr/>
                </a:tc>
                <a:tc>
                  <a:txBody>
                    <a:bodyPr/>
                    <a:lstStyle/>
                    <a:p>
                      <a:r>
                        <a:rPr lang="es-ES" sz="1100"/>
                        <a:t>8</a:t>
                      </a:r>
                    </a:p>
                  </a:txBody>
                  <a:tcPr/>
                </a:tc>
                <a:tc>
                  <a:txBody>
                    <a:bodyPr/>
                    <a:lstStyle/>
                    <a:p>
                      <a:pPr lvl="0">
                        <a:buNone/>
                      </a:pPr>
                      <a:r>
                        <a:rPr lang="es-ES" sz="1100" b="0" i="0" u="none" strike="noStrike" noProof="0">
                          <a:latin typeface="Arial"/>
                        </a:rPr>
                        <a:t>13</a:t>
                      </a:r>
                      <a:endParaRPr lang="es-ES" sz="1100"/>
                    </a:p>
                  </a:txBody>
                  <a:tcPr/>
                </a:tc>
                <a:extLst>
                  <a:ext uri="{0D108BD9-81ED-4DB2-BD59-A6C34878D82A}">
                    <a16:rowId xmlns:a16="http://schemas.microsoft.com/office/drawing/2014/main" val="3227286469"/>
                  </a:ext>
                </a:extLst>
              </a:tr>
            </a:tbl>
          </a:graphicData>
        </a:graphic>
      </p:graphicFrame>
      <p:sp>
        <p:nvSpPr>
          <p:cNvPr id="7" name="CuadroTexto 6">
            <a:extLst>
              <a:ext uri="{FF2B5EF4-FFF2-40B4-BE49-F238E27FC236}">
                <a16:creationId xmlns:a16="http://schemas.microsoft.com/office/drawing/2014/main" id="{11DCFEA5-0407-4C20-8551-507F3AF27AD2}"/>
              </a:ext>
            </a:extLst>
          </p:cNvPr>
          <p:cNvSpPr txBox="1"/>
          <p:nvPr/>
        </p:nvSpPr>
        <p:spPr>
          <a:xfrm>
            <a:off x="2489587" y="1423766"/>
            <a:ext cx="27431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err="1"/>
              <a:t>Bias</a:t>
            </a:r>
            <a:r>
              <a:rPr lang="es-ES" sz="1200"/>
              <a:t> = 1.86</a:t>
            </a:r>
          </a:p>
          <a:p>
            <a:r>
              <a:rPr lang="es-ES" sz="1200"/>
              <a:t>PC = 0.517</a:t>
            </a:r>
          </a:p>
          <a:p>
            <a:r>
              <a:rPr lang="es-ES" sz="1200"/>
              <a:t>POD = 0.949</a:t>
            </a:r>
          </a:p>
          <a:p>
            <a:r>
              <a:rPr lang="es-ES" sz="1200"/>
              <a:t>FAR = 0.489</a:t>
            </a:r>
          </a:p>
          <a:p>
            <a:r>
              <a:rPr lang="es-ES" sz="1200"/>
              <a:t>ETS = 0.0165</a:t>
            </a:r>
          </a:p>
          <a:p>
            <a:r>
              <a:rPr lang="es-ES" sz="1200"/>
              <a:t>HSS = 0.0324</a:t>
            </a:r>
          </a:p>
          <a:p>
            <a:r>
              <a:rPr lang="es-ES" sz="1200"/>
              <a:t>PSS = 0.0323</a:t>
            </a:r>
          </a:p>
          <a:p>
            <a:r>
              <a:rPr lang="es-ES" sz="1200"/>
              <a:t>CSS = 0.1293</a:t>
            </a:r>
          </a:p>
        </p:txBody>
      </p:sp>
      <p:sp>
        <p:nvSpPr>
          <p:cNvPr id="8" name="CuadroTexto 7">
            <a:extLst>
              <a:ext uri="{FF2B5EF4-FFF2-40B4-BE49-F238E27FC236}">
                <a16:creationId xmlns:a16="http://schemas.microsoft.com/office/drawing/2014/main" id="{3E1F98CD-BAC2-4699-8908-619C4E7A3A69}"/>
              </a:ext>
            </a:extLst>
          </p:cNvPr>
          <p:cNvSpPr txBox="1"/>
          <p:nvPr/>
        </p:nvSpPr>
        <p:spPr>
          <a:xfrm>
            <a:off x="6025580" y="1423148"/>
            <a:ext cx="27431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err="1"/>
              <a:t>Bias</a:t>
            </a:r>
            <a:r>
              <a:rPr lang="es-ES" sz="1200"/>
              <a:t> = 1.86</a:t>
            </a:r>
          </a:p>
          <a:p>
            <a:r>
              <a:rPr lang="es-ES" sz="1200"/>
              <a:t>PC = 0.533</a:t>
            </a:r>
          </a:p>
          <a:p>
            <a:r>
              <a:rPr lang="es-ES" sz="1200"/>
              <a:t>POD = 0.968</a:t>
            </a:r>
          </a:p>
          <a:p>
            <a:r>
              <a:rPr lang="es-ES" sz="1200"/>
              <a:t>FAR = 0.481</a:t>
            </a:r>
          </a:p>
          <a:p>
            <a:r>
              <a:rPr lang="es-ES" sz="1200"/>
              <a:t>ETS = 0.0333</a:t>
            </a:r>
          </a:p>
          <a:p>
            <a:r>
              <a:rPr lang="es-ES" sz="1200"/>
              <a:t>HSS = 0.0644</a:t>
            </a:r>
          </a:p>
          <a:p>
            <a:r>
              <a:rPr lang="es-ES" sz="1200"/>
              <a:t>PSS = 0.0643</a:t>
            </a:r>
          </a:p>
          <a:p>
            <a:r>
              <a:rPr lang="es-ES" sz="1200"/>
              <a:t>CSS = 0.2687 </a:t>
            </a:r>
            <a:br>
              <a:rPr lang="es-ES"/>
            </a:br>
            <a:endParaRPr lang="es-ES"/>
          </a:p>
        </p:txBody>
      </p:sp>
      <p:sp>
        <p:nvSpPr>
          <p:cNvPr id="4" name="CuadroTexto 3">
            <a:extLst>
              <a:ext uri="{FF2B5EF4-FFF2-40B4-BE49-F238E27FC236}">
                <a16:creationId xmlns:a16="http://schemas.microsoft.com/office/drawing/2014/main" id="{EF7B842F-407B-481F-A511-FF80893FD5A6}"/>
              </a:ext>
            </a:extLst>
          </p:cNvPr>
          <p:cNvSpPr txBox="1"/>
          <p:nvPr/>
        </p:nvSpPr>
        <p:spPr>
          <a:xfrm>
            <a:off x="6249012" y="1891957"/>
            <a:ext cx="378080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algn="ctr"/>
            <a:r>
              <a:rPr lang="en-US" sz="1100"/>
              <a:t>PROPORTION CORRECT </a:t>
            </a:r>
          </a:p>
          <a:p>
            <a:pPr algn="ctr"/>
            <a:r>
              <a:rPr lang="en-US" sz="1100"/>
              <a:t>(PC)</a:t>
            </a:r>
            <a:endParaRPr lang="en-US"/>
          </a:p>
          <a:p>
            <a:pPr algn="ctr"/>
            <a:r>
              <a:rPr lang="en-US" sz="1100"/>
              <a:t>PROBABILITY OF DETECTION </a:t>
            </a:r>
            <a:endParaRPr lang="es-ES" sz="1100"/>
          </a:p>
          <a:p>
            <a:pPr algn="ctr"/>
            <a:r>
              <a:rPr lang="en-US" sz="1100"/>
              <a:t>(POD)</a:t>
            </a:r>
            <a:endParaRPr lang="es-ES" sz="1100"/>
          </a:p>
          <a:p>
            <a:pPr algn="ctr"/>
            <a:r>
              <a:rPr lang="en-US" sz="1100"/>
              <a:t>FALSE ALARM RATIO </a:t>
            </a:r>
          </a:p>
          <a:p>
            <a:pPr algn="ctr"/>
            <a:r>
              <a:rPr lang="en-US" sz="1100"/>
              <a:t>(FAR)</a:t>
            </a:r>
            <a:endParaRPr lang="en-US"/>
          </a:p>
          <a:p>
            <a:pPr algn="ctr"/>
            <a:r>
              <a:rPr lang="en-US" sz="1100"/>
              <a:t>EQUITABLE THREAT SCORE </a:t>
            </a:r>
          </a:p>
          <a:p>
            <a:pPr algn="ctr"/>
            <a:r>
              <a:rPr lang="en-US" sz="1100"/>
              <a:t>(ETS) </a:t>
            </a:r>
            <a:endParaRPr lang="en-US"/>
          </a:p>
          <a:p>
            <a:pPr algn="ctr"/>
            <a:r>
              <a:rPr lang="en-US" sz="1100"/>
              <a:t>HEIDKE SKILLSCORE </a:t>
            </a:r>
          </a:p>
          <a:p>
            <a:pPr algn="ctr"/>
            <a:r>
              <a:rPr lang="en-US" sz="1100"/>
              <a:t>(HSS)</a:t>
            </a:r>
            <a:endParaRPr lang="en-US"/>
          </a:p>
          <a:p>
            <a:pPr algn="ctr"/>
            <a:r>
              <a:rPr lang="en-US" sz="1100"/>
              <a:t>PEIRCE SKILLSCORE </a:t>
            </a:r>
          </a:p>
          <a:p>
            <a:pPr algn="ctr"/>
            <a:r>
              <a:rPr lang="en-US" sz="1100"/>
              <a:t>(PSS)</a:t>
            </a:r>
            <a:endParaRPr lang="en-US"/>
          </a:p>
          <a:p>
            <a:pPr algn="ctr"/>
            <a:r>
              <a:rPr lang="en-US" sz="1100"/>
              <a:t>CLAITON SKILLSCORE </a:t>
            </a:r>
          </a:p>
          <a:p>
            <a:pPr algn="ctr"/>
            <a:r>
              <a:rPr lang="en-US" sz="1100"/>
              <a:t>(CSS)</a:t>
            </a:r>
            <a:endParaRPr lang="en-US"/>
          </a:p>
          <a:p>
            <a:pPr algn="ctr"/>
            <a:endParaRPr lang="en-US"/>
          </a:p>
          <a:p>
            <a:pPr algn="ctr"/>
            <a:endParaRPr lang="en-US"/>
          </a:p>
        </p:txBody>
      </p:sp>
      <p:graphicFrame>
        <p:nvGraphicFramePr>
          <p:cNvPr id="6" name="Tabla 7">
            <a:extLst>
              <a:ext uri="{FF2B5EF4-FFF2-40B4-BE49-F238E27FC236}">
                <a16:creationId xmlns:a16="http://schemas.microsoft.com/office/drawing/2014/main" id="{ED4E2229-747B-4411-82FF-23E23C945D23}"/>
              </a:ext>
            </a:extLst>
          </p:cNvPr>
          <p:cNvGraphicFramePr>
            <a:graphicFrameLocks noGrp="1"/>
          </p:cNvGraphicFramePr>
          <p:nvPr>
            <p:extLst>
              <p:ext uri="{D42A27DB-BD31-4B8C-83A1-F6EECF244321}">
                <p14:modId xmlns:p14="http://schemas.microsoft.com/office/powerpoint/2010/main" val="2379471361"/>
              </p:ext>
            </p:extLst>
          </p:nvPr>
        </p:nvGraphicFramePr>
        <p:xfrm>
          <a:off x="291011" y="3269653"/>
          <a:ext cx="2274552" cy="1784124"/>
        </p:xfrm>
        <a:graphic>
          <a:graphicData uri="http://schemas.openxmlformats.org/drawingml/2006/table">
            <a:tbl>
              <a:tblPr firstRow="1" bandRow="1">
                <a:tableStyleId>{5C22544A-7EE6-4342-B048-85BDC9FD1C3A}</a:tableStyleId>
              </a:tblPr>
              <a:tblGrid>
                <a:gridCol w="750874">
                  <a:extLst>
                    <a:ext uri="{9D8B030D-6E8A-4147-A177-3AD203B41FA5}">
                      <a16:colId xmlns:a16="http://schemas.microsoft.com/office/drawing/2014/main" val="2194846588"/>
                    </a:ext>
                  </a:extLst>
                </a:gridCol>
                <a:gridCol w="492240">
                  <a:extLst>
                    <a:ext uri="{9D8B030D-6E8A-4147-A177-3AD203B41FA5}">
                      <a16:colId xmlns:a16="http://schemas.microsoft.com/office/drawing/2014/main" val="950561894"/>
                    </a:ext>
                  </a:extLst>
                </a:gridCol>
                <a:gridCol w="535223">
                  <a:extLst>
                    <a:ext uri="{9D8B030D-6E8A-4147-A177-3AD203B41FA5}">
                      <a16:colId xmlns:a16="http://schemas.microsoft.com/office/drawing/2014/main" val="2588179388"/>
                    </a:ext>
                  </a:extLst>
                </a:gridCol>
                <a:gridCol w="496215">
                  <a:extLst>
                    <a:ext uri="{9D8B030D-6E8A-4147-A177-3AD203B41FA5}">
                      <a16:colId xmlns:a16="http://schemas.microsoft.com/office/drawing/2014/main" val="2262106431"/>
                    </a:ext>
                  </a:extLst>
                </a:gridCol>
              </a:tblGrid>
              <a:tr h="215418">
                <a:tc>
                  <a:txBody>
                    <a:bodyPr/>
                    <a:lstStyle/>
                    <a:p>
                      <a:endParaRPr lang="es-ES"/>
                    </a:p>
                  </a:txBody>
                  <a:tcPr/>
                </a:tc>
                <a:tc gridSpan="3">
                  <a:txBody>
                    <a:bodyPr/>
                    <a:lstStyle/>
                    <a:p>
                      <a:pPr algn="ctr"/>
                      <a:r>
                        <a:rPr lang="es-ES" err="1"/>
                        <a:t>Observed</a:t>
                      </a:r>
                      <a:r>
                        <a:rPr lang="es-ES"/>
                        <a:t>(308)</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05801935"/>
                  </a:ext>
                </a:extLst>
              </a:tr>
              <a:tr h="518170">
                <a:tc rowSpan="3">
                  <a:txBody>
                    <a:bodyPr/>
                    <a:lstStyle/>
                    <a:p>
                      <a:pPr marR="0" lvl="0" algn="ctr" rtl="0">
                        <a:lnSpc>
                          <a:spcPct val="100000"/>
                        </a:lnSpc>
                        <a:spcBef>
                          <a:spcPts val="0"/>
                        </a:spcBef>
                        <a:spcAft>
                          <a:spcPts val="0"/>
                        </a:spcAft>
                        <a:buClr>
                          <a:srgbClr val="000000"/>
                        </a:buClr>
                        <a:buFont typeface="Arial"/>
                        <a:buNone/>
                      </a:pPr>
                      <a:r>
                        <a:rPr lang="es-ES" sz="1200"/>
                        <a:t>F</a:t>
                      </a:r>
                      <a:r>
                        <a:rPr lang="es-ES" sz="1100" b="0" i="0" u="none" strike="noStrike" cap="none">
                          <a:solidFill>
                            <a:schemeClr val="dk1"/>
                          </a:solidFill>
                          <a:latin typeface="+mn-lt"/>
                          <a:ea typeface="+mn-ea"/>
                          <a:cs typeface="+mn-cs"/>
                          <a:sym typeface="Arial"/>
                        </a:rPr>
                        <a:t>orecast</a:t>
                      </a:r>
                    </a:p>
                    <a:p>
                      <a:pPr marR="0" lvl="0" algn="ctr" rtl="0">
                        <a:lnSpc>
                          <a:spcPct val="100000"/>
                        </a:lnSpc>
                        <a:spcBef>
                          <a:spcPts val="0"/>
                        </a:spcBef>
                        <a:spcAft>
                          <a:spcPts val="0"/>
                        </a:spcAft>
                        <a:buClr>
                          <a:srgbClr val="000000"/>
                        </a:buClr>
                        <a:buFont typeface="Arial"/>
                        <a:buNone/>
                      </a:pPr>
                      <a:r>
                        <a:rPr lang="es-ES" sz="1100" b="0" i="0" u="none" strike="noStrike" cap="none">
                          <a:solidFill>
                            <a:schemeClr val="dk1"/>
                          </a:solidFill>
                          <a:latin typeface="+mn-lt"/>
                          <a:ea typeface="+mn-ea"/>
                          <a:cs typeface="+mn-cs"/>
                          <a:sym typeface="Arial"/>
                        </a:rPr>
                        <a:t>WRF</a:t>
                      </a:r>
                    </a:p>
                    <a:p>
                      <a:pPr marR="0" lvl="0" algn="ctr" rtl="0">
                        <a:lnSpc>
                          <a:spcPct val="100000"/>
                        </a:lnSpc>
                        <a:spcBef>
                          <a:spcPts val="0"/>
                        </a:spcBef>
                        <a:spcAft>
                          <a:spcPts val="0"/>
                        </a:spcAft>
                        <a:buClr>
                          <a:srgbClr val="000000"/>
                        </a:buClr>
                        <a:buFont typeface="Arial"/>
                        <a:buNone/>
                      </a:pPr>
                      <a:r>
                        <a:rPr lang="es-ES" sz="1100" b="0" i="0" u="none" strike="noStrike" cap="none">
                          <a:solidFill>
                            <a:schemeClr val="dk1"/>
                          </a:solidFill>
                          <a:latin typeface="+mn-lt"/>
                          <a:ea typeface="+mn-ea"/>
                          <a:cs typeface="+mn-cs"/>
                          <a:sym typeface="Arial"/>
                        </a:rPr>
                        <a:t>D2</a:t>
                      </a:r>
                    </a:p>
                  </a:txBody>
                  <a:tcPr anchor="ctr"/>
                </a:tc>
                <a:tc>
                  <a:txBody>
                    <a:bodyPr/>
                    <a:lstStyle/>
                    <a:p>
                      <a:pPr lvl="0">
                        <a:buNone/>
                      </a:pPr>
                      <a:endParaRPr lang="es-ES" sz="1100"/>
                    </a:p>
                  </a:txBody>
                  <a:tcPr/>
                </a:tc>
                <a:tc>
                  <a:txBody>
                    <a:bodyPr/>
                    <a:lstStyle/>
                    <a:p>
                      <a:pPr lvl="0">
                        <a:buNone/>
                      </a:pPr>
                      <a:r>
                        <a:rPr lang="es-ES" sz="1100"/>
                        <a:t>Rain157</a:t>
                      </a:r>
                    </a:p>
                  </a:txBody>
                  <a:tcPr/>
                </a:tc>
                <a:tc>
                  <a:txBody>
                    <a:bodyPr/>
                    <a:lstStyle/>
                    <a:p>
                      <a:pPr lvl="0">
                        <a:buNone/>
                      </a:pPr>
                      <a:r>
                        <a:rPr lang="es-ES" sz="1100"/>
                        <a:t>No rain</a:t>
                      </a:r>
                    </a:p>
                    <a:p>
                      <a:pPr lvl="0">
                        <a:buNone/>
                      </a:pPr>
                      <a:r>
                        <a:rPr lang="es-ES" sz="1100"/>
                        <a:t>156</a:t>
                      </a:r>
                    </a:p>
                  </a:txBody>
                  <a:tcPr/>
                </a:tc>
                <a:extLst>
                  <a:ext uri="{0D108BD9-81ED-4DB2-BD59-A6C34878D82A}">
                    <a16:rowId xmlns:a16="http://schemas.microsoft.com/office/drawing/2014/main" val="3587269590"/>
                  </a:ext>
                </a:extLst>
              </a:tr>
              <a:tr h="366794">
                <a:tc vMerge="1">
                  <a:txBody>
                    <a:bodyPr/>
                    <a:lstStyle/>
                    <a:p>
                      <a:endParaRPr lang="es-ES"/>
                    </a:p>
                  </a:txBody>
                  <a:tcPr/>
                </a:tc>
                <a:tc>
                  <a:txBody>
                    <a:bodyPr/>
                    <a:lstStyle/>
                    <a:p>
                      <a:r>
                        <a:rPr lang="es-ES" sz="1100"/>
                        <a:t>Rain</a:t>
                      </a:r>
                    </a:p>
                  </a:txBody>
                  <a:tcPr/>
                </a:tc>
                <a:tc>
                  <a:txBody>
                    <a:bodyPr/>
                    <a:lstStyle/>
                    <a:p>
                      <a:r>
                        <a:rPr lang="es-ES" sz="1100"/>
                        <a:t>153</a:t>
                      </a:r>
                    </a:p>
                  </a:txBody>
                  <a:tcPr/>
                </a:tc>
                <a:tc>
                  <a:txBody>
                    <a:bodyPr/>
                    <a:lstStyle/>
                    <a:p>
                      <a:pPr lvl="0">
                        <a:buNone/>
                      </a:pPr>
                      <a:r>
                        <a:rPr lang="es-ES" sz="1100"/>
                        <a:t>148</a:t>
                      </a:r>
                    </a:p>
                  </a:txBody>
                  <a:tcPr/>
                </a:tc>
                <a:extLst>
                  <a:ext uri="{0D108BD9-81ED-4DB2-BD59-A6C34878D82A}">
                    <a16:rowId xmlns:a16="http://schemas.microsoft.com/office/drawing/2014/main" val="1994374109"/>
                  </a:ext>
                </a:extLst>
              </a:tr>
              <a:tr h="518170">
                <a:tc vMerge="1">
                  <a:txBody>
                    <a:bodyPr/>
                    <a:lstStyle/>
                    <a:p>
                      <a:endParaRPr lang="es-ES"/>
                    </a:p>
                  </a:txBody>
                  <a:tcPr/>
                </a:tc>
                <a:tc>
                  <a:txBody>
                    <a:bodyPr/>
                    <a:lstStyle/>
                    <a:p>
                      <a:r>
                        <a:rPr lang="es-ES" sz="1100"/>
                        <a:t>No rain</a:t>
                      </a:r>
                    </a:p>
                  </a:txBody>
                  <a:tcPr/>
                </a:tc>
                <a:tc>
                  <a:txBody>
                    <a:bodyPr/>
                    <a:lstStyle/>
                    <a:p>
                      <a:pPr lvl="0">
                        <a:buNone/>
                      </a:pPr>
                      <a:r>
                        <a:rPr lang="es-ES" sz="1100"/>
                        <a:t>4</a:t>
                      </a:r>
                    </a:p>
                  </a:txBody>
                  <a:tcPr/>
                </a:tc>
                <a:tc>
                  <a:txBody>
                    <a:bodyPr/>
                    <a:lstStyle/>
                    <a:p>
                      <a:pPr lvl="0">
                        <a:buNone/>
                      </a:pPr>
                      <a:r>
                        <a:rPr lang="es-ES" sz="1100" b="0" i="0" u="none" strike="noStrike" noProof="0">
                          <a:latin typeface="Arial"/>
                        </a:rPr>
                        <a:t>8</a:t>
                      </a:r>
                      <a:endParaRPr lang="es-ES" sz="1100"/>
                    </a:p>
                  </a:txBody>
                  <a:tcPr/>
                </a:tc>
                <a:extLst>
                  <a:ext uri="{0D108BD9-81ED-4DB2-BD59-A6C34878D82A}">
                    <a16:rowId xmlns:a16="http://schemas.microsoft.com/office/drawing/2014/main" val="3227286469"/>
                  </a:ext>
                </a:extLst>
              </a:tr>
            </a:tbl>
          </a:graphicData>
        </a:graphic>
      </p:graphicFrame>
      <p:graphicFrame>
        <p:nvGraphicFramePr>
          <p:cNvPr id="13" name="Tabla 7">
            <a:extLst>
              <a:ext uri="{FF2B5EF4-FFF2-40B4-BE49-F238E27FC236}">
                <a16:creationId xmlns:a16="http://schemas.microsoft.com/office/drawing/2014/main" id="{58EBA25E-B4C4-428B-9BED-9399C3F62E2B}"/>
              </a:ext>
            </a:extLst>
          </p:cNvPr>
          <p:cNvGraphicFramePr>
            <a:graphicFrameLocks noGrp="1"/>
          </p:cNvGraphicFramePr>
          <p:nvPr>
            <p:extLst>
              <p:ext uri="{D42A27DB-BD31-4B8C-83A1-F6EECF244321}">
                <p14:modId xmlns:p14="http://schemas.microsoft.com/office/powerpoint/2010/main" val="2981999318"/>
              </p:ext>
            </p:extLst>
          </p:nvPr>
        </p:nvGraphicFramePr>
        <p:xfrm>
          <a:off x="3768082" y="3294682"/>
          <a:ext cx="2299732" cy="1814565"/>
        </p:xfrm>
        <a:graphic>
          <a:graphicData uri="http://schemas.openxmlformats.org/drawingml/2006/table">
            <a:tbl>
              <a:tblPr firstRow="1" bandRow="1">
                <a:tableStyleId>{5C22544A-7EE6-4342-B048-85BDC9FD1C3A}</a:tableStyleId>
              </a:tblPr>
              <a:tblGrid>
                <a:gridCol w="817619">
                  <a:extLst>
                    <a:ext uri="{9D8B030D-6E8A-4147-A177-3AD203B41FA5}">
                      <a16:colId xmlns:a16="http://schemas.microsoft.com/office/drawing/2014/main" val="2194846588"/>
                    </a:ext>
                  </a:extLst>
                </a:gridCol>
                <a:gridCol w="516785">
                  <a:extLst>
                    <a:ext uri="{9D8B030D-6E8A-4147-A177-3AD203B41FA5}">
                      <a16:colId xmlns:a16="http://schemas.microsoft.com/office/drawing/2014/main" val="950561894"/>
                    </a:ext>
                  </a:extLst>
                </a:gridCol>
                <a:gridCol w="525613">
                  <a:extLst>
                    <a:ext uri="{9D8B030D-6E8A-4147-A177-3AD203B41FA5}">
                      <a16:colId xmlns:a16="http://schemas.microsoft.com/office/drawing/2014/main" val="2588179388"/>
                    </a:ext>
                  </a:extLst>
                </a:gridCol>
                <a:gridCol w="439715">
                  <a:extLst>
                    <a:ext uri="{9D8B030D-6E8A-4147-A177-3AD203B41FA5}">
                      <a16:colId xmlns:a16="http://schemas.microsoft.com/office/drawing/2014/main" val="2262106431"/>
                    </a:ext>
                  </a:extLst>
                </a:gridCol>
              </a:tblGrid>
              <a:tr h="276579">
                <a:tc>
                  <a:txBody>
                    <a:bodyPr/>
                    <a:lstStyle/>
                    <a:p>
                      <a:endParaRPr lang="es-ES" sz="1100"/>
                    </a:p>
                  </a:txBody>
                  <a:tcPr/>
                </a:tc>
                <a:tc gridSpan="3">
                  <a:txBody>
                    <a:bodyPr/>
                    <a:lstStyle/>
                    <a:p>
                      <a:pPr algn="ctr"/>
                      <a:r>
                        <a:rPr lang="es-ES" sz="1100"/>
                        <a:t>Observed(308)</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05801935"/>
                  </a:ext>
                </a:extLst>
              </a:tr>
              <a:tr h="276579">
                <a:tc rowSpan="3">
                  <a:txBody>
                    <a:bodyPr/>
                    <a:lstStyle/>
                    <a:p>
                      <a:pPr lvl="0" algn="ctr">
                        <a:buNone/>
                      </a:pPr>
                      <a:r>
                        <a:rPr lang="es-ES" sz="1100"/>
                        <a:t>Forecast</a:t>
                      </a:r>
                    </a:p>
                    <a:p>
                      <a:pPr lvl="0" algn="ctr">
                        <a:buNone/>
                      </a:pPr>
                      <a:r>
                        <a:rPr lang="es-ES" sz="1100"/>
                        <a:t>WRFDA</a:t>
                      </a:r>
                    </a:p>
                    <a:p>
                      <a:pPr lvl="0" algn="ctr">
                        <a:buNone/>
                      </a:pPr>
                      <a:r>
                        <a:rPr lang="es-ES" sz="1100"/>
                        <a:t>D2</a:t>
                      </a:r>
                    </a:p>
                  </a:txBody>
                  <a:tcPr anchor="ctr"/>
                </a:tc>
                <a:tc>
                  <a:txBody>
                    <a:bodyPr/>
                    <a:lstStyle/>
                    <a:p>
                      <a:pPr lvl="0">
                        <a:buNone/>
                      </a:pPr>
                      <a:endParaRPr lang="es-ES" sz="1100"/>
                    </a:p>
                  </a:txBody>
                  <a:tcPr/>
                </a:tc>
                <a:tc>
                  <a:txBody>
                    <a:bodyPr/>
                    <a:lstStyle/>
                    <a:p>
                      <a:pPr lvl="0">
                        <a:buNone/>
                      </a:pPr>
                      <a:r>
                        <a:rPr lang="es-ES" sz="1100"/>
                        <a:t>Rain157</a:t>
                      </a:r>
                    </a:p>
                  </a:txBody>
                  <a:tcPr/>
                </a:tc>
                <a:tc>
                  <a:txBody>
                    <a:bodyPr/>
                    <a:lstStyle/>
                    <a:p>
                      <a:pPr lvl="0">
                        <a:buNone/>
                      </a:pPr>
                      <a:r>
                        <a:rPr lang="es-ES" sz="1100"/>
                        <a:t>No rain156</a:t>
                      </a:r>
                    </a:p>
                  </a:txBody>
                  <a:tcPr/>
                </a:tc>
                <a:extLst>
                  <a:ext uri="{0D108BD9-81ED-4DB2-BD59-A6C34878D82A}">
                    <a16:rowId xmlns:a16="http://schemas.microsoft.com/office/drawing/2014/main" val="3587269590"/>
                  </a:ext>
                </a:extLst>
              </a:tr>
              <a:tr h="471813">
                <a:tc vMerge="1">
                  <a:txBody>
                    <a:bodyPr/>
                    <a:lstStyle/>
                    <a:p>
                      <a:endParaRPr lang="es-ES"/>
                    </a:p>
                  </a:txBody>
                  <a:tcPr/>
                </a:tc>
                <a:tc>
                  <a:txBody>
                    <a:bodyPr/>
                    <a:lstStyle/>
                    <a:p>
                      <a:r>
                        <a:rPr lang="es-ES" sz="1100"/>
                        <a:t>Rain</a:t>
                      </a:r>
                    </a:p>
                  </a:txBody>
                  <a:tcPr/>
                </a:tc>
                <a:tc>
                  <a:txBody>
                    <a:bodyPr/>
                    <a:lstStyle/>
                    <a:p>
                      <a:r>
                        <a:rPr lang="es-ES" sz="1100"/>
                        <a:t>153</a:t>
                      </a:r>
                    </a:p>
                  </a:txBody>
                  <a:tcPr/>
                </a:tc>
                <a:tc>
                  <a:txBody>
                    <a:bodyPr/>
                    <a:lstStyle/>
                    <a:p>
                      <a:pPr lvl="0">
                        <a:buNone/>
                      </a:pPr>
                      <a:r>
                        <a:rPr lang="es-ES" sz="1100"/>
                        <a:t>146</a:t>
                      </a:r>
                    </a:p>
                  </a:txBody>
                  <a:tcPr/>
                </a:tc>
                <a:extLst>
                  <a:ext uri="{0D108BD9-81ED-4DB2-BD59-A6C34878D82A}">
                    <a16:rowId xmlns:a16="http://schemas.microsoft.com/office/drawing/2014/main" val="1994374109"/>
                  </a:ext>
                </a:extLst>
              </a:tr>
              <a:tr h="471813">
                <a:tc vMerge="1">
                  <a:txBody>
                    <a:bodyPr/>
                    <a:lstStyle/>
                    <a:p>
                      <a:endParaRPr lang="es-ES"/>
                    </a:p>
                  </a:txBody>
                  <a:tcPr/>
                </a:tc>
                <a:tc>
                  <a:txBody>
                    <a:bodyPr/>
                    <a:lstStyle/>
                    <a:p>
                      <a:r>
                        <a:rPr lang="es-ES" sz="1100"/>
                        <a:t>No rain</a:t>
                      </a:r>
                    </a:p>
                  </a:txBody>
                  <a:tcPr/>
                </a:tc>
                <a:tc>
                  <a:txBody>
                    <a:bodyPr/>
                    <a:lstStyle/>
                    <a:p>
                      <a:pPr lvl="0">
                        <a:buNone/>
                      </a:pPr>
                      <a:r>
                        <a:rPr lang="es-ES" sz="1100"/>
                        <a:t>4</a:t>
                      </a:r>
                    </a:p>
                  </a:txBody>
                  <a:tcPr/>
                </a:tc>
                <a:tc>
                  <a:txBody>
                    <a:bodyPr/>
                    <a:lstStyle/>
                    <a:p>
                      <a:pPr lvl="0">
                        <a:buNone/>
                      </a:pPr>
                      <a:r>
                        <a:rPr lang="es-ES" sz="1100" b="0" i="0" u="none" strike="noStrike" noProof="0">
                          <a:latin typeface="Arial"/>
                        </a:rPr>
                        <a:t>10</a:t>
                      </a:r>
                      <a:endParaRPr lang="es-ES" sz="1100"/>
                    </a:p>
                  </a:txBody>
                  <a:tcPr/>
                </a:tc>
                <a:extLst>
                  <a:ext uri="{0D108BD9-81ED-4DB2-BD59-A6C34878D82A}">
                    <a16:rowId xmlns:a16="http://schemas.microsoft.com/office/drawing/2014/main" val="3227286469"/>
                  </a:ext>
                </a:extLst>
              </a:tr>
            </a:tbl>
          </a:graphicData>
        </a:graphic>
      </p:graphicFrame>
      <p:sp>
        <p:nvSpPr>
          <p:cNvPr id="15" name="CuadroTexto 14">
            <a:extLst>
              <a:ext uri="{FF2B5EF4-FFF2-40B4-BE49-F238E27FC236}">
                <a16:creationId xmlns:a16="http://schemas.microsoft.com/office/drawing/2014/main" id="{482B21D2-43AE-4823-8E23-B87C577AF2EC}"/>
              </a:ext>
            </a:extLst>
          </p:cNvPr>
          <p:cNvSpPr txBox="1"/>
          <p:nvPr/>
        </p:nvSpPr>
        <p:spPr>
          <a:xfrm>
            <a:off x="6025455" y="3243347"/>
            <a:ext cx="27431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err="1"/>
              <a:t>Bias</a:t>
            </a:r>
            <a:r>
              <a:rPr lang="es-ES" sz="1200"/>
              <a:t> = 1.90</a:t>
            </a:r>
          </a:p>
          <a:p>
            <a:r>
              <a:rPr lang="es-ES" sz="1200"/>
              <a:t>PC = 0.52</a:t>
            </a:r>
          </a:p>
          <a:p>
            <a:r>
              <a:rPr lang="es-ES" sz="1200"/>
              <a:t>POD = 0.974</a:t>
            </a:r>
          </a:p>
          <a:p>
            <a:r>
              <a:rPr lang="es-ES" sz="1200"/>
              <a:t>FAR = 0.488</a:t>
            </a:r>
          </a:p>
          <a:p>
            <a:r>
              <a:rPr lang="es-ES" sz="1200"/>
              <a:t>ETS = 0.01975</a:t>
            </a:r>
          </a:p>
          <a:p>
            <a:r>
              <a:rPr lang="es-ES" sz="1200"/>
              <a:t>HSS = 0.0387</a:t>
            </a:r>
          </a:p>
          <a:p>
            <a:r>
              <a:rPr lang="es-ES" sz="1200"/>
              <a:t>PSS = 0.0386</a:t>
            </a:r>
          </a:p>
          <a:p>
            <a:r>
              <a:rPr lang="es-ES" sz="1200"/>
              <a:t>CSS = 0.2259</a:t>
            </a:r>
          </a:p>
          <a:p>
            <a:pPr algn="r"/>
            <a:endParaRPr lang="es-ES"/>
          </a:p>
        </p:txBody>
      </p:sp>
      <p:sp>
        <p:nvSpPr>
          <p:cNvPr id="17" name="CuadroTexto 16">
            <a:extLst>
              <a:ext uri="{FF2B5EF4-FFF2-40B4-BE49-F238E27FC236}">
                <a16:creationId xmlns:a16="http://schemas.microsoft.com/office/drawing/2014/main" id="{8F3B0682-90FD-4714-A5C1-0E69D1F541CF}"/>
              </a:ext>
            </a:extLst>
          </p:cNvPr>
          <p:cNvSpPr txBox="1"/>
          <p:nvPr/>
        </p:nvSpPr>
        <p:spPr>
          <a:xfrm>
            <a:off x="2524743" y="3243347"/>
            <a:ext cx="14416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err="1"/>
              <a:t>Bias</a:t>
            </a:r>
            <a:r>
              <a:rPr lang="es-ES" sz="1200"/>
              <a:t> = 1.92</a:t>
            </a:r>
          </a:p>
          <a:p>
            <a:r>
              <a:rPr lang="es-ES" sz="1200"/>
              <a:t>PC = 0.514</a:t>
            </a:r>
          </a:p>
          <a:p>
            <a:r>
              <a:rPr lang="es-ES" sz="1200"/>
              <a:t>POD = 0.974</a:t>
            </a:r>
          </a:p>
          <a:p>
            <a:r>
              <a:rPr lang="es-ES" sz="1200"/>
              <a:t>FAR = 0.491</a:t>
            </a:r>
          </a:p>
          <a:p>
            <a:r>
              <a:rPr lang="es-ES" sz="1200"/>
              <a:t>ETS = 0.0131</a:t>
            </a:r>
          </a:p>
          <a:p>
            <a:r>
              <a:rPr lang="es-ES" sz="1200"/>
              <a:t>HSS = 0.0258</a:t>
            </a:r>
          </a:p>
          <a:p>
            <a:r>
              <a:rPr lang="es-ES" sz="1200"/>
              <a:t>PSS = 0.0258</a:t>
            </a:r>
          </a:p>
          <a:p>
            <a:r>
              <a:rPr lang="es-ES" sz="1200"/>
              <a:t>CSS = 0.1749</a:t>
            </a:r>
          </a:p>
        </p:txBody>
      </p:sp>
      <p:sp>
        <p:nvSpPr>
          <p:cNvPr id="9" name="Marcador de número de diapositiva 8">
            <a:extLst>
              <a:ext uri="{FF2B5EF4-FFF2-40B4-BE49-F238E27FC236}">
                <a16:creationId xmlns:a16="http://schemas.microsoft.com/office/drawing/2014/main" id="{878701E8-1A3E-4DE2-A629-0A55FE062E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29</a:t>
            </a:fld>
            <a:endParaRPr lang="es-CO"/>
          </a:p>
        </p:txBody>
      </p:sp>
      <p:sp>
        <p:nvSpPr>
          <p:cNvPr id="14" name="Google Shape;62;p14">
            <a:extLst>
              <a:ext uri="{FF2B5EF4-FFF2-40B4-BE49-F238E27FC236}">
                <a16:creationId xmlns:a16="http://schemas.microsoft.com/office/drawing/2014/main" id="{C746E5DB-00C6-4285-93E6-19198ADFB4B9}"/>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3. Preliminar </a:t>
            </a:r>
            <a:r>
              <a:rPr lang="es-ES" dirty="0" err="1">
                <a:ea typeface="+mn-lt"/>
                <a:cs typeface="+mn-lt"/>
              </a:rPr>
              <a:t>results</a:t>
            </a:r>
            <a:endParaRPr lang="es-ES" dirty="0"/>
          </a:p>
        </p:txBody>
      </p:sp>
    </p:spTree>
    <p:extLst>
      <p:ext uri="{BB962C8B-B14F-4D97-AF65-F5344CB8AC3E}">
        <p14:creationId xmlns:p14="http://schemas.microsoft.com/office/powerpoint/2010/main" val="1156845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echa: doblada hacia arriba 2">
            <a:extLst>
              <a:ext uri="{FF2B5EF4-FFF2-40B4-BE49-F238E27FC236}">
                <a16:creationId xmlns:a16="http://schemas.microsoft.com/office/drawing/2014/main" id="{3C2FFCC1-1847-4CD4-B104-1B59AB065BAE}"/>
              </a:ext>
            </a:extLst>
          </p:cNvPr>
          <p:cNvSpPr/>
          <p:nvPr/>
        </p:nvSpPr>
        <p:spPr>
          <a:xfrm>
            <a:off x="2982238" y="3208810"/>
            <a:ext cx="851858" cy="1434140"/>
          </a:xfrm>
          <a:prstGeom prst="ben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ES"/>
          </a:p>
        </p:txBody>
      </p:sp>
      <p:sp>
        <p:nvSpPr>
          <p:cNvPr id="7" name="Google Shape;62;p14">
            <a:extLst>
              <a:ext uri="{FF2B5EF4-FFF2-40B4-BE49-F238E27FC236}">
                <a16:creationId xmlns:a16="http://schemas.microsoft.com/office/drawing/2014/main" id="{1279C0F5-01E9-42E0-B972-EFEA56A9994F}"/>
              </a:ext>
            </a:extLst>
          </p:cNvPr>
          <p:cNvSpPr txBox="1">
            <a:spLocks noGrp="1"/>
          </p:cNvSpPr>
          <p:nvPr>
            <p:ph type="title"/>
          </p:nvPr>
        </p:nvSpPr>
        <p:spPr>
          <a:xfrm>
            <a:off x="-1007" y="211407"/>
            <a:ext cx="4476968" cy="572700"/>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p>
            <a:r>
              <a:rPr lang="es-ES">
                <a:ea typeface="+mn-lt"/>
                <a:cs typeface="+mn-lt"/>
              </a:rPr>
              <a:t>1. </a:t>
            </a:r>
            <a:r>
              <a:rPr lang="es-ES" err="1">
                <a:ea typeface="+mn-lt"/>
                <a:cs typeface="+mn-lt"/>
              </a:rPr>
              <a:t>Work</a:t>
            </a:r>
            <a:r>
              <a:rPr lang="es-ES">
                <a:ea typeface="+mn-lt"/>
                <a:cs typeface="+mn-lt"/>
              </a:rPr>
              <a:t> </a:t>
            </a:r>
            <a:r>
              <a:rPr lang="es-ES" err="1">
                <a:ea typeface="+mn-lt"/>
                <a:cs typeface="+mn-lt"/>
              </a:rPr>
              <a:t>team</a:t>
            </a:r>
            <a:r>
              <a:rPr lang="es-ES">
                <a:ea typeface="+mn-lt"/>
                <a:cs typeface="+mn-lt"/>
              </a:rPr>
              <a:t> </a:t>
            </a:r>
            <a:r>
              <a:rPr lang="es-ES" err="1">
                <a:ea typeface="+mn-lt"/>
                <a:cs typeface="+mn-lt"/>
              </a:rPr>
              <a:t>motivation</a:t>
            </a:r>
            <a:endParaRPr lang="es-ES" err="1"/>
          </a:p>
        </p:txBody>
      </p:sp>
      <p:pic>
        <p:nvPicPr>
          <p:cNvPr id="18" name="Imagen 2" descr="Imagen que contiene flor, planta&#10;&#10;Descripción generada automáticamente">
            <a:extLst>
              <a:ext uri="{FF2B5EF4-FFF2-40B4-BE49-F238E27FC236}">
                <a16:creationId xmlns:a16="http://schemas.microsoft.com/office/drawing/2014/main" id="{8E84BF4D-F8B6-49E0-A36C-72394DDF2F31}"/>
              </a:ext>
            </a:extLst>
          </p:cNvPr>
          <p:cNvPicPr>
            <a:picLocks noChangeAspect="1"/>
          </p:cNvPicPr>
          <p:nvPr/>
        </p:nvPicPr>
        <p:blipFill>
          <a:blip r:embed="rId2"/>
          <a:stretch>
            <a:fillRect/>
          </a:stretch>
        </p:blipFill>
        <p:spPr>
          <a:xfrm>
            <a:off x="5286990" y="102928"/>
            <a:ext cx="843369" cy="1068425"/>
          </a:xfrm>
          <a:prstGeom prst="rect">
            <a:avLst/>
          </a:prstGeom>
        </p:spPr>
      </p:pic>
      <p:sp>
        <p:nvSpPr>
          <p:cNvPr id="20" name="CuadroTexto 19">
            <a:extLst>
              <a:ext uri="{FF2B5EF4-FFF2-40B4-BE49-F238E27FC236}">
                <a16:creationId xmlns:a16="http://schemas.microsoft.com/office/drawing/2014/main" id="{21143F52-0164-4B41-A6DE-03AC1A72087A}"/>
              </a:ext>
            </a:extLst>
          </p:cNvPr>
          <p:cNvSpPr txBox="1"/>
          <p:nvPr/>
        </p:nvSpPr>
        <p:spPr>
          <a:xfrm>
            <a:off x="5612130" y="1219550"/>
            <a:ext cx="326517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t>Colombian Air Force (</a:t>
            </a:r>
            <a:r>
              <a:rPr lang="en-US" sz="1200" b="1" dirty="0"/>
              <a:t>FAC</a:t>
            </a:r>
            <a:r>
              <a:rPr lang="en-US" sz="1200" dirty="0"/>
              <a:t>) establish the meteorological area in </a:t>
            </a:r>
            <a:r>
              <a:rPr lang="en-US" sz="1200" b="1" dirty="0"/>
              <a:t>1972</a:t>
            </a:r>
            <a:r>
              <a:rPr lang="en-US" sz="1200" dirty="0"/>
              <a:t>, with the first </a:t>
            </a:r>
            <a:r>
              <a:rPr lang="en-US" sz="1200" b="1" dirty="0"/>
              <a:t>three meteorological stations</a:t>
            </a:r>
            <a:r>
              <a:rPr lang="en-US" sz="1200" dirty="0"/>
              <a:t>' acquisition, creating in </a:t>
            </a:r>
            <a:r>
              <a:rPr lang="en-US" sz="1200" b="1" dirty="0"/>
              <a:t>1998</a:t>
            </a:r>
            <a:r>
              <a:rPr lang="en-US" sz="1200" dirty="0"/>
              <a:t> the aeronautical meteorology section. Since then, it has evolved in its capabilities, intending to apply meteorology to air operations' safety and efficiency.</a:t>
            </a:r>
          </a:p>
          <a:p>
            <a:pPr algn="just"/>
            <a:endParaRPr lang="en-US" sz="1200" dirty="0"/>
          </a:p>
          <a:p>
            <a:pPr algn="just"/>
            <a:r>
              <a:rPr lang="en-US" sz="1200" dirty="0"/>
              <a:t>Currently, it has managed to create a meteorological information system (</a:t>
            </a:r>
            <a:r>
              <a:rPr lang="en-US" sz="1200" b="1" dirty="0"/>
              <a:t>SIMFAC</a:t>
            </a:r>
            <a:r>
              <a:rPr lang="en-US" sz="1200" dirty="0"/>
              <a:t>), a network of meteorological stations at operational bases, measurement of height variables using radiosonde and radiometers, reception of satellite images and radar information from </a:t>
            </a:r>
            <a:r>
              <a:rPr lang="en-US" sz="1200" b="1" dirty="0"/>
              <a:t>GOES</a:t>
            </a:r>
            <a:r>
              <a:rPr lang="en-US" sz="1200" dirty="0"/>
              <a:t>, and operational use of the Meteorological Research and Forecasting Model (</a:t>
            </a:r>
            <a:r>
              <a:rPr lang="en-US" sz="1200" b="1" dirty="0"/>
              <a:t>WRF</a:t>
            </a:r>
            <a:r>
              <a:rPr lang="en-US" sz="1200" dirty="0"/>
              <a:t>).</a:t>
            </a:r>
            <a:endParaRPr lang="en-US" dirty="0"/>
          </a:p>
        </p:txBody>
      </p:sp>
      <p:pic>
        <p:nvPicPr>
          <p:cNvPr id="2" name="Imagen 2" descr="Imagen que contiene exterior, pasto, hombre, foto&#10;&#10;Descripción generada automáticamente">
            <a:extLst>
              <a:ext uri="{FF2B5EF4-FFF2-40B4-BE49-F238E27FC236}">
                <a16:creationId xmlns:a16="http://schemas.microsoft.com/office/drawing/2014/main" id="{C38FE217-CD69-44AC-B2DD-27CD573DA40D}"/>
              </a:ext>
            </a:extLst>
          </p:cNvPr>
          <p:cNvPicPr>
            <a:picLocks noChangeAspect="1"/>
          </p:cNvPicPr>
          <p:nvPr/>
        </p:nvPicPr>
        <p:blipFill rotWithShape="1">
          <a:blip r:embed="rId3"/>
          <a:srcRect t="7143" r="392" b="595"/>
          <a:stretch/>
        </p:blipFill>
        <p:spPr>
          <a:xfrm>
            <a:off x="698740" y="3417490"/>
            <a:ext cx="2290341" cy="149023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5" name="Imagen 5" descr="Interfaz de usuario gráfica, Sitio web&#10;&#10;Descripción generada automáticamente">
            <a:extLst>
              <a:ext uri="{FF2B5EF4-FFF2-40B4-BE49-F238E27FC236}">
                <a16:creationId xmlns:a16="http://schemas.microsoft.com/office/drawing/2014/main" id="{06CD76C3-A3FE-4AA9-BDE6-C60DB1381B2E}"/>
              </a:ext>
            </a:extLst>
          </p:cNvPr>
          <p:cNvPicPr>
            <a:picLocks noChangeAspect="1"/>
          </p:cNvPicPr>
          <p:nvPr/>
        </p:nvPicPr>
        <p:blipFill>
          <a:blip r:embed="rId4"/>
          <a:stretch>
            <a:fillRect/>
          </a:stretch>
        </p:blipFill>
        <p:spPr>
          <a:xfrm>
            <a:off x="2281880" y="999792"/>
            <a:ext cx="2969644" cy="2018186"/>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3" name="Picture 2" descr="TBT La primera aeronave de la Fuerza Aérea Colombiana que aterrizó ...">
            <a:extLst>
              <a:ext uri="{FF2B5EF4-FFF2-40B4-BE49-F238E27FC236}">
                <a16:creationId xmlns:a16="http://schemas.microsoft.com/office/drawing/2014/main" id="{95EECA07-5D26-4B9E-9FE2-8C4936E5D4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28" y="995817"/>
            <a:ext cx="1999616" cy="2011403"/>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38D754B7-6D04-4932-B6C4-A6D8870B61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a:t>
            </a:fld>
            <a:endParaRPr lang="es-CO"/>
          </a:p>
        </p:txBody>
      </p:sp>
    </p:spTree>
    <p:extLst>
      <p:ext uri="{BB962C8B-B14F-4D97-AF65-F5344CB8AC3E}">
        <p14:creationId xmlns:p14="http://schemas.microsoft.com/office/powerpoint/2010/main" val="952559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E789D-54F9-48BE-B78F-B054C1AC52AC}"/>
              </a:ext>
            </a:extLst>
          </p:cNvPr>
          <p:cNvSpPr>
            <a:spLocks noGrp="1"/>
          </p:cNvSpPr>
          <p:nvPr>
            <p:ph type="title"/>
          </p:nvPr>
        </p:nvSpPr>
        <p:spPr>
          <a:xfrm>
            <a:off x="2803440" y="140513"/>
            <a:ext cx="8520600" cy="572700"/>
          </a:xfrm>
        </p:spPr>
        <p:txBody>
          <a:bodyPr/>
          <a:lstStyle/>
          <a:p>
            <a:pPr algn="ctr"/>
            <a:r>
              <a:rPr lang="es-ES" dirty="0" err="1"/>
              <a:t>Contingency</a:t>
            </a:r>
            <a:r>
              <a:rPr lang="es-ES" dirty="0"/>
              <a:t> table </a:t>
            </a:r>
            <a:br>
              <a:rPr lang="es-ES" dirty="0"/>
            </a:br>
            <a:r>
              <a:rPr lang="es-ES" dirty="0"/>
              <a:t>run 20200901-00</a:t>
            </a:r>
          </a:p>
        </p:txBody>
      </p:sp>
      <p:graphicFrame>
        <p:nvGraphicFramePr>
          <p:cNvPr id="3" name="Tabla 7">
            <a:extLst>
              <a:ext uri="{FF2B5EF4-FFF2-40B4-BE49-F238E27FC236}">
                <a16:creationId xmlns:a16="http://schemas.microsoft.com/office/drawing/2014/main" id="{A5FF0A43-033F-4708-B21F-DD78B0ECA93B}"/>
              </a:ext>
            </a:extLst>
          </p:cNvPr>
          <p:cNvGraphicFramePr>
            <a:graphicFrameLocks noGrp="1"/>
          </p:cNvGraphicFramePr>
          <p:nvPr>
            <p:extLst>
              <p:ext uri="{D42A27DB-BD31-4B8C-83A1-F6EECF244321}">
                <p14:modId xmlns:p14="http://schemas.microsoft.com/office/powerpoint/2010/main" val="599952122"/>
              </p:ext>
            </p:extLst>
          </p:nvPr>
        </p:nvGraphicFramePr>
        <p:xfrm>
          <a:off x="3796094" y="1476721"/>
          <a:ext cx="2300428" cy="1572167"/>
        </p:xfrm>
        <a:graphic>
          <a:graphicData uri="http://schemas.openxmlformats.org/drawingml/2006/table">
            <a:tbl>
              <a:tblPr firstRow="1" bandRow="1">
                <a:tableStyleId>{5C22544A-7EE6-4342-B048-85BDC9FD1C3A}</a:tableStyleId>
              </a:tblPr>
              <a:tblGrid>
                <a:gridCol w="775904">
                  <a:extLst>
                    <a:ext uri="{9D8B030D-6E8A-4147-A177-3AD203B41FA5}">
                      <a16:colId xmlns:a16="http://schemas.microsoft.com/office/drawing/2014/main" val="2194846588"/>
                    </a:ext>
                  </a:extLst>
                </a:gridCol>
                <a:gridCol w="525612">
                  <a:extLst>
                    <a:ext uri="{9D8B030D-6E8A-4147-A177-3AD203B41FA5}">
                      <a16:colId xmlns:a16="http://schemas.microsoft.com/office/drawing/2014/main" val="950561894"/>
                    </a:ext>
                  </a:extLst>
                </a:gridCol>
                <a:gridCol w="500583">
                  <a:extLst>
                    <a:ext uri="{9D8B030D-6E8A-4147-A177-3AD203B41FA5}">
                      <a16:colId xmlns:a16="http://schemas.microsoft.com/office/drawing/2014/main" val="2588179388"/>
                    </a:ext>
                  </a:extLst>
                </a:gridCol>
                <a:gridCol w="498329">
                  <a:extLst>
                    <a:ext uri="{9D8B030D-6E8A-4147-A177-3AD203B41FA5}">
                      <a16:colId xmlns:a16="http://schemas.microsoft.com/office/drawing/2014/main" val="2262106431"/>
                    </a:ext>
                  </a:extLst>
                </a:gridCol>
              </a:tblGrid>
              <a:tr h="241990">
                <a:tc>
                  <a:txBody>
                    <a:bodyPr/>
                    <a:lstStyle/>
                    <a:p>
                      <a:pPr lvl="0">
                        <a:buNone/>
                      </a:pPr>
                      <a:endParaRPr lang="es-ES" sz="1100">
                        <a:sym typeface="Arial"/>
                      </a:endParaRPr>
                    </a:p>
                  </a:txBody>
                  <a:tcPr/>
                </a:tc>
                <a:tc gridSpan="3">
                  <a:txBody>
                    <a:bodyPr/>
                    <a:lstStyle/>
                    <a:p>
                      <a:pPr lvl="0" algn="ctr">
                        <a:buNone/>
                      </a:pPr>
                      <a:r>
                        <a:rPr lang="es-ES" sz="1100">
                          <a:sym typeface="Arial"/>
                        </a:rPr>
                        <a:t>Observed(</a:t>
                      </a:r>
                      <a:r>
                        <a:rPr lang="es-ES" sz="1100"/>
                        <a:t>308</a:t>
                      </a:r>
                      <a:r>
                        <a:rPr lang="es-ES" sz="1100">
                          <a:sym typeface="Arial"/>
                        </a:rPr>
                        <a:t>)</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05801935"/>
                  </a:ext>
                </a:extLst>
              </a:tr>
              <a:tr h="554235">
                <a:tc rowSpan="3">
                  <a:txBody>
                    <a:bodyPr/>
                    <a:lstStyle/>
                    <a:p>
                      <a:pPr lvl="0" algn="ctr">
                        <a:buNone/>
                      </a:pPr>
                      <a:r>
                        <a:rPr lang="es-ES" sz="1100">
                          <a:sym typeface="Arial"/>
                        </a:rPr>
                        <a:t>Forecast</a:t>
                      </a:r>
                    </a:p>
                    <a:p>
                      <a:pPr lvl="0" algn="ctr">
                        <a:buNone/>
                      </a:pPr>
                      <a:r>
                        <a:rPr lang="es-ES" sz="1100">
                          <a:sym typeface="Arial"/>
                        </a:rPr>
                        <a:t>WRFDA</a:t>
                      </a:r>
                    </a:p>
                    <a:p>
                      <a:pPr lvl="0" algn="ctr">
                        <a:buNone/>
                      </a:pPr>
                      <a:r>
                        <a:rPr lang="es-ES" sz="1100"/>
                        <a:t>D1</a:t>
                      </a:r>
                      <a:endParaRPr lang="es-ES" sz="1100">
                        <a:sym typeface="Arial"/>
                      </a:endParaRPr>
                    </a:p>
                  </a:txBody>
                  <a:tcPr anchor="ctr"/>
                </a:tc>
                <a:tc>
                  <a:txBody>
                    <a:bodyPr/>
                    <a:lstStyle/>
                    <a:p>
                      <a:pPr lvl="0">
                        <a:buNone/>
                      </a:pPr>
                      <a:endParaRPr lang="es-ES" sz="1100">
                        <a:sym typeface="Arial"/>
                      </a:endParaRPr>
                    </a:p>
                  </a:txBody>
                  <a:tcPr/>
                </a:tc>
                <a:tc>
                  <a:txBody>
                    <a:bodyPr/>
                    <a:lstStyle/>
                    <a:p>
                      <a:pPr lvl="0">
                        <a:buNone/>
                      </a:pPr>
                      <a:r>
                        <a:rPr lang="es-ES" sz="1100"/>
                        <a:t>Rain138</a:t>
                      </a:r>
                      <a:endParaRPr lang="es-ES" sz="1100">
                        <a:sym typeface="Arial"/>
                      </a:endParaRPr>
                    </a:p>
                  </a:txBody>
                  <a:tcPr/>
                </a:tc>
                <a:tc>
                  <a:txBody>
                    <a:bodyPr/>
                    <a:lstStyle/>
                    <a:p>
                      <a:pPr lvl="0">
                        <a:buNone/>
                      </a:pPr>
                      <a:r>
                        <a:rPr lang="es-ES" sz="1100">
                          <a:sym typeface="Arial"/>
                        </a:rPr>
                        <a:t>No </a:t>
                      </a:r>
                      <a:r>
                        <a:rPr lang="es-ES" sz="1100"/>
                        <a:t>rain170</a:t>
                      </a:r>
                      <a:endParaRPr lang="es-ES" sz="1100">
                        <a:sym typeface="Arial"/>
                      </a:endParaRPr>
                    </a:p>
                  </a:txBody>
                  <a:tcPr/>
                </a:tc>
                <a:extLst>
                  <a:ext uri="{0D108BD9-81ED-4DB2-BD59-A6C34878D82A}">
                    <a16:rowId xmlns:a16="http://schemas.microsoft.com/office/drawing/2014/main" val="3587269590"/>
                  </a:ext>
                </a:extLst>
              </a:tr>
              <a:tr h="292007">
                <a:tc vMerge="1">
                  <a:txBody>
                    <a:bodyPr/>
                    <a:lstStyle/>
                    <a:p>
                      <a:endParaRPr lang="es-ES"/>
                    </a:p>
                  </a:txBody>
                  <a:tcPr/>
                </a:tc>
                <a:tc>
                  <a:txBody>
                    <a:bodyPr/>
                    <a:lstStyle/>
                    <a:p>
                      <a:pPr lvl="0">
                        <a:buNone/>
                      </a:pPr>
                      <a:r>
                        <a:rPr lang="es-ES" sz="1100">
                          <a:sym typeface="Arial"/>
                        </a:rPr>
                        <a:t>Rain</a:t>
                      </a:r>
                    </a:p>
                  </a:txBody>
                  <a:tcPr/>
                </a:tc>
                <a:tc>
                  <a:txBody>
                    <a:bodyPr/>
                    <a:lstStyle/>
                    <a:p>
                      <a:pPr lvl="0">
                        <a:buNone/>
                      </a:pPr>
                      <a:r>
                        <a:rPr lang="es-ES" sz="1100"/>
                        <a:t>136</a:t>
                      </a:r>
                      <a:endParaRPr lang="es-ES" sz="1100">
                        <a:sym typeface="Arial"/>
                      </a:endParaRPr>
                    </a:p>
                  </a:txBody>
                  <a:tcPr/>
                </a:tc>
                <a:tc>
                  <a:txBody>
                    <a:bodyPr/>
                    <a:lstStyle/>
                    <a:p>
                      <a:pPr lvl="0">
                        <a:buNone/>
                      </a:pPr>
                      <a:r>
                        <a:rPr lang="es-ES" sz="1100"/>
                        <a:t>148</a:t>
                      </a:r>
                      <a:endParaRPr lang="es-ES" sz="1100">
                        <a:sym typeface="Arial"/>
                      </a:endParaRPr>
                    </a:p>
                  </a:txBody>
                  <a:tcPr/>
                </a:tc>
                <a:extLst>
                  <a:ext uri="{0D108BD9-81ED-4DB2-BD59-A6C34878D82A}">
                    <a16:rowId xmlns:a16="http://schemas.microsoft.com/office/drawing/2014/main" val="1994374109"/>
                  </a:ext>
                </a:extLst>
              </a:tr>
              <a:tr h="398112">
                <a:tc vMerge="1">
                  <a:txBody>
                    <a:bodyPr/>
                    <a:lstStyle/>
                    <a:p>
                      <a:endParaRPr lang="es-ES"/>
                    </a:p>
                  </a:txBody>
                  <a:tcPr/>
                </a:tc>
                <a:tc>
                  <a:txBody>
                    <a:bodyPr/>
                    <a:lstStyle/>
                    <a:p>
                      <a:pPr lvl="0">
                        <a:buNone/>
                      </a:pPr>
                      <a:r>
                        <a:rPr lang="es-ES" sz="1100">
                          <a:sym typeface="Arial"/>
                        </a:rPr>
                        <a:t>No rain</a:t>
                      </a:r>
                    </a:p>
                  </a:txBody>
                  <a:tcPr/>
                </a:tc>
                <a:tc>
                  <a:txBody>
                    <a:bodyPr/>
                    <a:lstStyle/>
                    <a:p>
                      <a:pPr lvl="0">
                        <a:buNone/>
                      </a:pPr>
                      <a:r>
                        <a:rPr lang="es-ES" sz="1100"/>
                        <a:t>2</a:t>
                      </a:r>
                      <a:endParaRPr lang="es-ES" sz="1100">
                        <a:sym typeface="Arial"/>
                      </a:endParaRPr>
                    </a:p>
                  </a:txBody>
                  <a:tcPr/>
                </a:tc>
                <a:tc>
                  <a:txBody>
                    <a:bodyPr/>
                    <a:lstStyle/>
                    <a:p>
                      <a:pPr lvl="0">
                        <a:buNone/>
                      </a:pPr>
                      <a:r>
                        <a:rPr lang="es-ES" sz="1100" b="0" i="0" u="none" strike="noStrike" noProof="0">
                          <a:latin typeface="Arial"/>
                        </a:rPr>
                        <a:t>22</a:t>
                      </a:r>
                      <a:endParaRPr lang="es-ES" sz="1100">
                        <a:sym typeface="Arial"/>
                      </a:endParaRPr>
                    </a:p>
                  </a:txBody>
                  <a:tcPr/>
                </a:tc>
                <a:extLst>
                  <a:ext uri="{0D108BD9-81ED-4DB2-BD59-A6C34878D82A}">
                    <a16:rowId xmlns:a16="http://schemas.microsoft.com/office/drawing/2014/main" val="3227286469"/>
                  </a:ext>
                </a:extLst>
              </a:tr>
            </a:tbl>
          </a:graphicData>
        </a:graphic>
      </p:graphicFrame>
      <p:graphicFrame>
        <p:nvGraphicFramePr>
          <p:cNvPr id="5" name="Tabla 7">
            <a:extLst>
              <a:ext uri="{FF2B5EF4-FFF2-40B4-BE49-F238E27FC236}">
                <a16:creationId xmlns:a16="http://schemas.microsoft.com/office/drawing/2014/main" id="{6E744097-8F31-4DE9-A739-DD33D5D05098}"/>
              </a:ext>
            </a:extLst>
          </p:cNvPr>
          <p:cNvGraphicFramePr>
            <a:graphicFrameLocks noGrp="1"/>
          </p:cNvGraphicFramePr>
          <p:nvPr>
            <p:extLst>
              <p:ext uri="{D42A27DB-BD31-4B8C-83A1-F6EECF244321}">
                <p14:modId xmlns:p14="http://schemas.microsoft.com/office/powerpoint/2010/main" val="3079458907"/>
              </p:ext>
            </p:extLst>
          </p:nvPr>
        </p:nvGraphicFramePr>
        <p:xfrm>
          <a:off x="263068" y="1455963"/>
          <a:ext cx="2289805" cy="1561548"/>
        </p:xfrm>
        <a:graphic>
          <a:graphicData uri="http://schemas.openxmlformats.org/drawingml/2006/table">
            <a:tbl>
              <a:tblPr firstRow="1" bandRow="1">
                <a:tableStyleId>{5C22544A-7EE6-4342-B048-85BDC9FD1C3A}</a:tableStyleId>
              </a:tblPr>
              <a:tblGrid>
                <a:gridCol w="747888">
                  <a:extLst>
                    <a:ext uri="{9D8B030D-6E8A-4147-A177-3AD203B41FA5}">
                      <a16:colId xmlns:a16="http://schemas.microsoft.com/office/drawing/2014/main" val="2194846588"/>
                    </a:ext>
                  </a:extLst>
                </a:gridCol>
                <a:gridCol w="511384">
                  <a:extLst>
                    <a:ext uri="{9D8B030D-6E8A-4147-A177-3AD203B41FA5}">
                      <a16:colId xmlns:a16="http://schemas.microsoft.com/office/drawing/2014/main" val="950561894"/>
                    </a:ext>
                  </a:extLst>
                </a:gridCol>
                <a:gridCol w="493888">
                  <a:extLst>
                    <a:ext uri="{9D8B030D-6E8A-4147-A177-3AD203B41FA5}">
                      <a16:colId xmlns:a16="http://schemas.microsoft.com/office/drawing/2014/main" val="2588179388"/>
                    </a:ext>
                  </a:extLst>
                </a:gridCol>
                <a:gridCol w="536645">
                  <a:extLst>
                    <a:ext uri="{9D8B030D-6E8A-4147-A177-3AD203B41FA5}">
                      <a16:colId xmlns:a16="http://schemas.microsoft.com/office/drawing/2014/main" val="2262106431"/>
                    </a:ext>
                  </a:extLst>
                </a:gridCol>
              </a:tblGrid>
              <a:tr h="236621">
                <a:tc>
                  <a:txBody>
                    <a:bodyPr/>
                    <a:lstStyle/>
                    <a:p>
                      <a:pPr lvl="0">
                        <a:buNone/>
                      </a:pPr>
                      <a:endParaRPr lang="es-ES" sz="1100"/>
                    </a:p>
                  </a:txBody>
                  <a:tcPr/>
                </a:tc>
                <a:tc gridSpan="3">
                  <a:txBody>
                    <a:bodyPr/>
                    <a:lstStyle/>
                    <a:p>
                      <a:pPr lvl="0" algn="ctr">
                        <a:buNone/>
                      </a:pPr>
                      <a:r>
                        <a:rPr lang="es-ES" sz="1100"/>
                        <a:t>Observed(308)</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05801935"/>
                  </a:ext>
                </a:extLst>
              </a:tr>
              <a:tr h="390105">
                <a:tc rowSpan="3">
                  <a:txBody>
                    <a:bodyPr/>
                    <a:lstStyle/>
                    <a:p>
                      <a:pPr lvl="0" algn="ctr">
                        <a:buNone/>
                      </a:pPr>
                      <a:r>
                        <a:rPr lang="es-ES" sz="1100"/>
                        <a:t>Forecast</a:t>
                      </a:r>
                    </a:p>
                    <a:p>
                      <a:pPr lvl="0" algn="ctr">
                        <a:buNone/>
                      </a:pPr>
                      <a:r>
                        <a:rPr lang="es-ES" sz="1100"/>
                        <a:t>WRF</a:t>
                      </a:r>
                    </a:p>
                    <a:p>
                      <a:pPr lvl="0" algn="ctr">
                        <a:buNone/>
                      </a:pPr>
                      <a:r>
                        <a:rPr lang="es-ES" sz="1100"/>
                        <a:t>D1</a:t>
                      </a:r>
                    </a:p>
                  </a:txBody>
                  <a:tcPr anchor="ctr"/>
                </a:tc>
                <a:tc>
                  <a:txBody>
                    <a:bodyPr/>
                    <a:lstStyle/>
                    <a:p>
                      <a:pPr lvl="0">
                        <a:buNone/>
                      </a:pPr>
                      <a:endParaRPr lang="es-ES" sz="1100"/>
                    </a:p>
                  </a:txBody>
                  <a:tcPr/>
                </a:tc>
                <a:tc>
                  <a:txBody>
                    <a:bodyPr/>
                    <a:lstStyle/>
                    <a:p>
                      <a:pPr lvl="0">
                        <a:buNone/>
                      </a:pPr>
                      <a:r>
                        <a:rPr lang="es-ES" sz="1100"/>
                        <a:t>Rain138</a:t>
                      </a:r>
                    </a:p>
                  </a:txBody>
                  <a:tcPr/>
                </a:tc>
                <a:tc>
                  <a:txBody>
                    <a:bodyPr/>
                    <a:lstStyle/>
                    <a:p>
                      <a:pPr lvl="0">
                        <a:buNone/>
                      </a:pPr>
                      <a:r>
                        <a:rPr lang="es-ES" sz="1100"/>
                        <a:t>No rain</a:t>
                      </a:r>
                    </a:p>
                    <a:p>
                      <a:pPr lvl="0">
                        <a:buNone/>
                      </a:pPr>
                      <a:r>
                        <a:rPr lang="es-ES" sz="1100"/>
                        <a:t>170</a:t>
                      </a:r>
                    </a:p>
                  </a:txBody>
                  <a:tcPr/>
                </a:tc>
                <a:extLst>
                  <a:ext uri="{0D108BD9-81ED-4DB2-BD59-A6C34878D82A}">
                    <a16:rowId xmlns:a16="http://schemas.microsoft.com/office/drawing/2014/main" val="3587269590"/>
                  </a:ext>
                </a:extLst>
              </a:tr>
              <a:tr h="281388">
                <a:tc vMerge="1">
                  <a:txBody>
                    <a:bodyPr/>
                    <a:lstStyle/>
                    <a:p>
                      <a:endParaRPr lang="es-ES"/>
                    </a:p>
                  </a:txBody>
                  <a:tcPr/>
                </a:tc>
                <a:tc>
                  <a:txBody>
                    <a:bodyPr/>
                    <a:lstStyle/>
                    <a:p>
                      <a:pPr lvl="0">
                        <a:buNone/>
                      </a:pPr>
                      <a:r>
                        <a:rPr lang="es-ES" sz="1100"/>
                        <a:t>Rain</a:t>
                      </a:r>
                    </a:p>
                  </a:txBody>
                  <a:tcPr/>
                </a:tc>
                <a:tc>
                  <a:txBody>
                    <a:bodyPr/>
                    <a:lstStyle/>
                    <a:p>
                      <a:pPr lvl="0">
                        <a:buNone/>
                      </a:pPr>
                      <a:r>
                        <a:rPr lang="es-ES" sz="1100"/>
                        <a:t>130</a:t>
                      </a:r>
                    </a:p>
                  </a:txBody>
                  <a:tcPr/>
                </a:tc>
                <a:tc>
                  <a:txBody>
                    <a:bodyPr/>
                    <a:lstStyle/>
                    <a:p>
                      <a:pPr lvl="0">
                        <a:buNone/>
                      </a:pPr>
                      <a:r>
                        <a:rPr lang="es-ES" sz="1100"/>
                        <a:t>146</a:t>
                      </a:r>
                    </a:p>
                  </a:txBody>
                  <a:tcPr/>
                </a:tc>
                <a:extLst>
                  <a:ext uri="{0D108BD9-81ED-4DB2-BD59-A6C34878D82A}">
                    <a16:rowId xmlns:a16="http://schemas.microsoft.com/office/drawing/2014/main" val="1994374109"/>
                  </a:ext>
                </a:extLst>
              </a:tr>
              <a:tr h="390105">
                <a:tc vMerge="1">
                  <a:txBody>
                    <a:bodyPr/>
                    <a:lstStyle/>
                    <a:p>
                      <a:endParaRPr lang="es-ES"/>
                    </a:p>
                  </a:txBody>
                  <a:tcPr/>
                </a:tc>
                <a:tc>
                  <a:txBody>
                    <a:bodyPr/>
                    <a:lstStyle/>
                    <a:p>
                      <a:pPr lvl="0">
                        <a:buNone/>
                      </a:pPr>
                      <a:r>
                        <a:rPr lang="es-ES" sz="1100"/>
                        <a:t>No rain</a:t>
                      </a:r>
                    </a:p>
                  </a:txBody>
                  <a:tcPr/>
                </a:tc>
                <a:tc>
                  <a:txBody>
                    <a:bodyPr/>
                    <a:lstStyle/>
                    <a:p>
                      <a:pPr lvl="0">
                        <a:buNone/>
                      </a:pPr>
                      <a:r>
                        <a:rPr lang="es-ES" sz="1100"/>
                        <a:t>8</a:t>
                      </a:r>
                    </a:p>
                  </a:txBody>
                  <a:tcPr/>
                </a:tc>
                <a:tc>
                  <a:txBody>
                    <a:bodyPr/>
                    <a:lstStyle/>
                    <a:p>
                      <a:pPr lvl="0">
                        <a:buNone/>
                      </a:pPr>
                      <a:r>
                        <a:rPr lang="es-ES" sz="1100" b="0" i="0" u="none" strike="noStrike" noProof="0">
                          <a:latin typeface="Arial"/>
                        </a:rPr>
                        <a:t>24</a:t>
                      </a:r>
                      <a:endParaRPr lang="es-ES" sz="1100"/>
                    </a:p>
                  </a:txBody>
                  <a:tcPr/>
                </a:tc>
                <a:extLst>
                  <a:ext uri="{0D108BD9-81ED-4DB2-BD59-A6C34878D82A}">
                    <a16:rowId xmlns:a16="http://schemas.microsoft.com/office/drawing/2014/main" val="3227286469"/>
                  </a:ext>
                </a:extLst>
              </a:tr>
            </a:tbl>
          </a:graphicData>
        </a:graphic>
      </p:graphicFrame>
      <p:sp>
        <p:nvSpPr>
          <p:cNvPr id="7" name="CuadroTexto 6">
            <a:extLst>
              <a:ext uri="{FF2B5EF4-FFF2-40B4-BE49-F238E27FC236}">
                <a16:creationId xmlns:a16="http://schemas.microsoft.com/office/drawing/2014/main" id="{11DCFEA5-0407-4C20-8551-507F3AF27AD2}"/>
              </a:ext>
            </a:extLst>
          </p:cNvPr>
          <p:cNvSpPr txBox="1"/>
          <p:nvPr/>
        </p:nvSpPr>
        <p:spPr>
          <a:xfrm>
            <a:off x="2489587" y="1423766"/>
            <a:ext cx="274319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t>Bias = 2.0 </a:t>
            </a:r>
            <a:endParaRPr lang="en-US" sz="1200"/>
          </a:p>
          <a:p>
            <a:r>
              <a:rPr lang="es-ES" sz="1200"/>
              <a:t>PC = 0.5 </a:t>
            </a:r>
            <a:endParaRPr lang="en-US" sz="1200"/>
          </a:p>
          <a:p>
            <a:r>
              <a:rPr lang="es-ES" sz="1200"/>
              <a:t>POD = 0.942 </a:t>
            </a:r>
            <a:endParaRPr lang="en-US" sz="1200"/>
          </a:p>
          <a:p>
            <a:r>
              <a:rPr lang="es-ES" sz="1200"/>
              <a:t>FAR = 0.528</a:t>
            </a:r>
            <a:endParaRPr lang="en-US" sz="1200"/>
          </a:p>
          <a:p>
            <a:r>
              <a:rPr lang="es-ES" sz="1200"/>
              <a:t>ETS = 0.0395</a:t>
            </a:r>
            <a:endParaRPr lang="en-US" sz="1200"/>
          </a:p>
          <a:p>
            <a:r>
              <a:rPr lang="es-ES" sz="1200"/>
              <a:t>HSS = 0.076</a:t>
            </a:r>
            <a:endParaRPr lang="en-US" sz="1200"/>
          </a:p>
          <a:p>
            <a:r>
              <a:rPr lang="es-ES" sz="1200"/>
              <a:t>PSS = 0.0832</a:t>
            </a:r>
            <a:endParaRPr lang="en-US" sz="1200"/>
          </a:p>
          <a:p>
            <a:r>
              <a:rPr lang="es-ES" sz="1200"/>
              <a:t>CSS = 0.221</a:t>
            </a:r>
            <a:endParaRPr lang="es-ES"/>
          </a:p>
        </p:txBody>
      </p:sp>
      <p:sp>
        <p:nvSpPr>
          <p:cNvPr id="8" name="CuadroTexto 7">
            <a:extLst>
              <a:ext uri="{FF2B5EF4-FFF2-40B4-BE49-F238E27FC236}">
                <a16:creationId xmlns:a16="http://schemas.microsoft.com/office/drawing/2014/main" id="{3E1F98CD-BAC2-4699-8908-619C4E7A3A69}"/>
              </a:ext>
            </a:extLst>
          </p:cNvPr>
          <p:cNvSpPr txBox="1"/>
          <p:nvPr/>
        </p:nvSpPr>
        <p:spPr>
          <a:xfrm>
            <a:off x="6025580" y="1423148"/>
            <a:ext cx="27431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t>Bias = 2.05</a:t>
            </a:r>
            <a:endParaRPr lang="en-US" sz="1200"/>
          </a:p>
          <a:p>
            <a:r>
              <a:rPr lang="es-ES" sz="1200"/>
              <a:t>PC = 0.512</a:t>
            </a:r>
            <a:endParaRPr lang="en-US" sz="1200"/>
          </a:p>
          <a:p>
            <a:r>
              <a:rPr lang="es-ES" sz="1200"/>
              <a:t>POD = 0.985</a:t>
            </a:r>
            <a:endParaRPr lang="en-US" sz="1200"/>
          </a:p>
          <a:p>
            <a:r>
              <a:rPr lang="es-ES" sz="1200"/>
              <a:t>FAR = 0.521</a:t>
            </a:r>
            <a:endParaRPr lang="en-US" sz="1200"/>
          </a:p>
          <a:p>
            <a:r>
              <a:rPr lang="es-ES" sz="1200"/>
              <a:t>ETS = 0.0551</a:t>
            </a:r>
            <a:endParaRPr lang="en-US" sz="1200"/>
          </a:p>
          <a:p>
            <a:r>
              <a:rPr lang="es-ES" sz="1200"/>
              <a:t>HSS = 0.1045</a:t>
            </a:r>
            <a:endParaRPr lang="en-US" sz="1200"/>
          </a:p>
          <a:p>
            <a:r>
              <a:rPr lang="es-ES" sz="1200"/>
              <a:t>PSS = 0.1149</a:t>
            </a:r>
            <a:endParaRPr lang="en-US" sz="1200"/>
          </a:p>
          <a:p>
            <a:r>
              <a:rPr lang="es-ES" sz="1200"/>
              <a:t>CSS = 0.3955</a:t>
            </a:r>
            <a:endParaRPr lang="en-US" sz="1200"/>
          </a:p>
          <a:p>
            <a:endParaRPr lang="es-ES" sz="1200"/>
          </a:p>
        </p:txBody>
      </p:sp>
      <p:sp>
        <p:nvSpPr>
          <p:cNvPr id="4" name="CuadroTexto 3">
            <a:extLst>
              <a:ext uri="{FF2B5EF4-FFF2-40B4-BE49-F238E27FC236}">
                <a16:creationId xmlns:a16="http://schemas.microsoft.com/office/drawing/2014/main" id="{EF7B842F-407B-481F-A511-FF80893FD5A6}"/>
              </a:ext>
            </a:extLst>
          </p:cNvPr>
          <p:cNvSpPr txBox="1"/>
          <p:nvPr/>
        </p:nvSpPr>
        <p:spPr>
          <a:xfrm>
            <a:off x="6249012" y="1891957"/>
            <a:ext cx="378080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algn="ctr"/>
            <a:r>
              <a:rPr lang="en-US" sz="1100"/>
              <a:t>PROPORTION CORRECT </a:t>
            </a:r>
          </a:p>
          <a:p>
            <a:pPr algn="ctr"/>
            <a:r>
              <a:rPr lang="en-US" sz="1100"/>
              <a:t>(PC)</a:t>
            </a:r>
            <a:endParaRPr lang="en-US"/>
          </a:p>
          <a:p>
            <a:pPr algn="ctr"/>
            <a:r>
              <a:rPr lang="en-US" sz="1100"/>
              <a:t>PROBABILITY OF DETECTION </a:t>
            </a:r>
            <a:endParaRPr lang="es-ES" sz="1100"/>
          </a:p>
          <a:p>
            <a:pPr algn="ctr"/>
            <a:r>
              <a:rPr lang="en-US" sz="1100"/>
              <a:t>(POD)</a:t>
            </a:r>
            <a:endParaRPr lang="es-ES" sz="1100"/>
          </a:p>
          <a:p>
            <a:pPr algn="ctr"/>
            <a:r>
              <a:rPr lang="en-US" sz="1100"/>
              <a:t>FALSE ALARM RATIO </a:t>
            </a:r>
          </a:p>
          <a:p>
            <a:pPr algn="ctr"/>
            <a:r>
              <a:rPr lang="en-US" sz="1100"/>
              <a:t>(FAR)</a:t>
            </a:r>
            <a:endParaRPr lang="en-US"/>
          </a:p>
          <a:p>
            <a:pPr algn="ctr"/>
            <a:r>
              <a:rPr lang="en-US" sz="1100"/>
              <a:t>EQUITABLE THREAT SCORE </a:t>
            </a:r>
          </a:p>
          <a:p>
            <a:pPr algn="ctr"/>
            <a:r>
              <a:rPr lang="en-US" sz="1100"/>
              <a:t>(ETS) </a:t>
            </a:r>
            <a:endParaRPr lang="en-US"/>
          </a:p>
          <a:p>
            <a:pPr algn="ctr"/>
            <a:r>
              <a:rPr lang="en-US" sz="1100"/>
              <a:t>HEIDKE SKILLSCORE </a:t>
            </a:r>
          </a:p>
          <a:p>
            <a:pPr algn="ctr"/>
            <a:r>
              <a:rPr lang="en-US" sz="1100"/>
              <a:t>(HSS)</a:t>
            </a:r>
            <a:endParaRPr lang="en-US"/>
          </a:p>
          <a:p>
            <a:pPr algn="ctr"/>
            <a:r>
              <a:rPr lang="en-US" sz="1100"/>
              <a:t>PEIRCE SKILLSCORE </a:t>
            </a:r>
          </a:p>
          <a:p>
            <a:pPr algn="ctr"/>
            <a:r>
              <a:rPr lang="en-US" sz="1100"/>
              <a:t>(PSS)</a:t>
            </a:r>
            <a:endParaRPr lang="en-US"/>
          </a:p>
          <a:p>
            <a:pPr algn="ctr"/>
            <a:r>
              <a:rPr lang="en-US" sz="1100"/>
              <a:t>CLAITON SKILLSCORE </a:t>
            </a:r>
          </a:p>
          <a:p>
            <a:pPr algn="ctr"/>
            <a:r>
              <a:rPr lang="en-US" sz="1100"/>
              <a:t>(CSS)</a:t>
            </a:r>
            <a:endParaRPr lang="en-US"/>
          </a:p>
          <a:p>
            <a:pPr algn="ctr"/>
            <a:endParaRPr lang="en-US"/>
          </a:p>
          <a:p>
            <a:pPr algn="ctr"/>
            <a:endParaRPr lang="en-US"/>
          </a:p>
        </p:txBody>
      </p:sp>
      <p:graphicFrame>
        <p:nvGraphicFramePr>
          <p:cNvPr id="6" name="Tabla 7">
            <a:extLst>
              <a:ext uri="{FF2B5EF4-FFF2-40B4-BE49-F238E27FC236}">
                <a16:creationId xmlns:a16="http://schemas.microsoft.com/office/drawing/2014/main" id="{ED4E2229-747B-4411-82FF-23E23C945D23}"/>
              </a:ext>
            </a:extLst>
          </p:cNvPr>
          <p:cNvGraphicFramePr>
            <a:graphicFrameLocks noGrp="1"/>
          </p:cNvGraphicFramePr>
          <p:nvPr>
            <p:extLst>
              <p:ext uri="{D42A27DB-BD31-4B8C-83A1-F6EECF244321}">
                <p14:modId xmlns:p14="http://schemas.microsoft.com/office/powerpoint/2010/main" val="3805861475"/>
              </p:ext>
            </p:extLst>
          </p:nvPr>
        </p:nvGraphicFramePr>
        <p:xfrm>
          <a:off x="291011" y="3269653"/>
          <a:ext cx="2274552" cy="1601491"/>
        </p:xfrm>
        <a:graphic>
          <a:graphicData uri="http://schemas.openxmlformats.org/drawingml/2006/table">
            <a:tbl>
              <a:tblPr firstRow="1" bandRow="1">
                <a:tableStyleId>{5C22544A-7EE6-4342-B048-85BDC9FD1C3A}</a:tableStyleId>
              </a:tblPr>
              <a:tblGrid>
                <a:gridCol w="750874">
                  <a:extLst>
                    <a:ext uri="{9D8B030D-6E8A-4147-A177-3AD203B41FA5}">
                      <a16:colId xmlns:a16="http://schemas.microsoft.com/office/drawing/2014/main" val="2194846588"/>
                    </a:ext>
                  </a:extLst>
                </a:gridCol>
                <a:gridCol w="492240">
                  <a:extLst>
                    <a:ext uri="{9D8B030D-6E8A-4147-A177-3AD203B41FA5}">
                      <a16:colId xmlns:a16="http://schemas.microsoft.com/office/drawing/2014/main" val="950561894"/>
                    </a:ext>
                  </a:extLst>
                </a:gridCol>
                <a:gridCol w="535223">
                  <a:extLst>
                    <a:ext uri="{9D8B030D-6E8A-4147-A177-3AD203B41FA5}">
                      <a16:colId xmlns:a16="http://schemas.microsoft.com/office/drawing/2014/main" val="2588179388"/>
                    </a:ext>
                  </a:extLst>
                </a:gridCol>
                <a:gridCol w="496215">
                  <a:extLst>
                    <a:ext uri="{9D8B030D-6E8A-4147-A177-3AD203B41FA5}">
                      <a16:colId xmlns:a16="http://schemas.microsoft.com/office/drawing/2014/main" val="2262106431"/>
                    </a:ext>
                  </a:extLst>
                </a:gridCol>
              </a:tblGrid>
              <a:tr h="249350">
                <a:tc>
                  <a:txBody>
                    <a:bodyPr/>
                    <a:lstStyle/>
                    <a:p>
                      <a:pPr lvl="0">
                        <a:buNone/>
                      </a:pPr>
                      <a:endParaRPr lang="es-ES" sz="1100"/>
                    </a:p>
                  </a:txBody>
                  <a:tcPr/>
                </a:tc>
                <a:tc gridSpan="3">
                  <a:txBody>
                    <a:bodyPr/>
                    <a:lstStyle/>
                    <a:p>
                      <a:pPr lvl="0" algn="ctr">
                        <a:buNone/>
                      </a:pPr>
                      <a:r>
                        <a:rPr lang="es-ES" sz="1100"/>
                        <a:t>Observed(308)</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05801935"/>
                  </a:ext>
                </a:extLst>
              </a:tr>
              <a:tr h="571093">
                <a:tc rowSpan="3">
                  <a:txBody>
                    <a:bodyPr/>
                    <a:lstStyle/>
                    <a:p>
                      <a:pPr lvl="0" algn="ctr">
                        <a:buNone/>
                      </a:pPr>
                      <a:r>
                        <a:rPr lang="es-ES" sz="1100"/>
                        <a:t>F</a:t>
                      </a:r>
                      <a:r>
                        <a:rPr lang="es-ES" sz="1100">
                          <a:sym typeface="Arial"/>
                        </a:rPr>
                        <a:t>orecast</a:t>
                      </a:r>
                    </a:p>
                    <a:p>
                      <a:pPr lvl="0" algn="ctr">
                        <a:buNone/>
                      </a:pPr>
                      <a:r>
                        <a:rPr lang="es-ES" sz="1100">
                          <a:sym typeface="Arial"/>
                        </a:rPr>
                        <a:t>WRF</a:t>
                      </a:r>
                    </a:p>
                    <a:p>
                      <a:pPr lvl="0" algn="ctr">
                        <a:buNone/>
                      </a:pPr>
                      <a:r>
                        <a:rPr lang="es-ES" sz="1100"/>
                        <a:t>D2</a:t>
                      </a:r>
                      <a:endParaRPr lang="es-ES" sz="1100">
                        <a:sym typeface="Arial"/>
                      </a:endParaRPr>
                    </a:p>
                  </a:txBody>
                  <a:tcPr anchor="ctr"/>
                </a:tc>
                <a:tc>
                  <a:txBody>
                    <a:bodyPr/>
                    <a:lstStyle/>
                    <a:p>
                      <a:pPr lvl="0">
                        <a:buNone/>
                      </a:pPr>
                      <a:endParaRPr lang="es-ES" sz="1100"/>
                    </a:p>
                  </a:txBody>
                  <a:tcPr/>
                </a:tc>
                <a:tc>
                  <a:txBody>
                    <a:bodyPr/>
                    <a:lstStyle/>
                    <a:p>
                      <a:pPr lvl="0">
                        <a:buNone/>
                      </a:pPr>
                      <a:r>
                        <a:rPr lang="es-ES" sz="1100"/>
                        <a:t>Rain(138)</a:t>
                      </a:r>
                    </a:p>
                  </a:txBody>
                  <a:tcPr/>
                </a:tc>
                <a:tc>
                  <a:txBody>
                    <a:bodyPr/>
                    <a:lstStyle/>
                    <a:p>
                      <a:pPr lvl="0">
                        <a:buNone/>
                      </a:pPr>
                      <a:r>
                        <a:rPr lang="es-ES" sz="1100"/>
                        <a:t>No rain(170)</a:t>
                      </a:r>
                    </a:p>
                  </a:txBody>
                  <a:tcPr/>
                </a:tc>
                <a:extLst>
                  <a:ext uri="{0D108BD9-81ED-4DB2-BD59-A6C34878D82A}">
                    <a16:rowId xmlns:a16="http://schemas.microsoft.com/office/drawing/2014/main" val="3587269590"/>
                  </a:ext>
                </a:extLst>
              </a:tr>
              <a:tr h="281525">
                <a:tc vMerge="1">
                  <a:txBody>
                    <a:bodyPr/>
                    <a:lstStyle/>
                    <a:p>
                      <a:endParaRPr lang="es-ES"/>
                    </a:p>
                  </a:txBody>
                  <a:tcPr/>
                </a:tc>
                <a:tc>
                  <a:txBody>
                    <a:bodyPr/>
                    <a:lstStyle/>
                    <a:p>
                      <a:pPr lvl="0">
                        <a:buNone/>
                      </a:pPr>
                      <a:r>
                        <a:rPr lang="es-ES" sz="1100"/>
                        <a:t>Rain</a:t>
                      </a:r>
                    </a:p>
                  </a:txBody>
                  <a:tcPr/>
                </a:tc>
                <a:tc>
                  <a:txBody>
                    <a:bodyPr/>
                    <a:lstStyle/>
                    <a:p>
                      <a:pPr lvl="0">
                        <a:buNone/>
                      </a:pPr>
                      <a:r>
                        <a:rPr lang="es-ES" sz="1100"/>
                        <a:t>131</a:t>
                      </a:r>
                    </a:p>
                  </a:txBody>
                  <a:tcPr/>
                </a:tc>
                <a:tc>
                  <a:txBody>
                    <a:bodyPr/>
                    <a:lstStyle/>
                    <a:p>
                      <a:pPr lvl="0">
                        <a:buNone/>
                      </a:pPr>
                      <a:r>
                        <a:rPr lang="es-ES" sz="1100"/>
                        <a:t>144</a:t>
                      </a:r>
                    </a:p>
                  </a:txBody>
                  <a:tcPr/>
                </a:tc>
                <a:extLst>
                  <a:ext uri="{0D108BD9-81ED-4DB2-BD59-A6C34878D82A}">
                    <a16:rowId xmlns:a16="http://schemas.microsoft.com/office/drawing/2014/main" val="1994374109"/>
                  </a:ext>
                </a:extLst>
              </a:tr>
              <a:tr h="466526">
                <a:tc vMerge="1">
                  <a:txBody>
                    <a:bodyPr/>
                    <a:lstStyle/>
                    <a:p>
                      <a:endParaRPr lang="es-ES"/>
                    </a:p>
                  </a:txBody>
                  <a:tcPr/>
                </a:tc>
                <a:tc>
                  <a:txBody>
                    <a:bodyPr/>
                    <a:lstStyle/>
                    <a:p>
                      <a:pPr lvl="0">
                        <a:buNone/>
                      </a:pPr>
                      <a:r>
                        <a:rPr lang="es-ES" sz="1100"/>
                        <a:t>No rain</a:t>
                      </a:r>
                    </a:p>
                  </a:txBody>
                  <a:tcPr/>
                </a:tc>
                <a:tc>
                  <a:txBody>
                    <a:bodyPr/>
                    <a:lstStyle/>
                    <a:p>
                      <a:pPr lvl="0">
                        <a:buNone/>
                      </a:pPr>
                      <a:r>
                        <a:rPr lang="es-ES" sz="1100"/>
                        <a:t>7</a:t>
                      </a:r>
                    </a:p>
                  </a:txBody>
                  <a:tcPr/>
                </a:tc>
                <a:tc>
                  <a:txBody>
                    <a:bodyPr/>
                    <a:lstStyle/>
                    <a:p>
                      <a:pPr lvl="0">
                        <a:buNone/>
                      </a:pPr>
                      <a:r>
                        <a:rPr lang="es-ES" sz="1100" b="0" i="0" u="none" strike="noStrike" noProof="0">
                          <a:latin typeface="Arial"/>
                        </a:rPr>
                        <a:t>26</a:t>
                      </a:r>
                      <a:endParaRPr lang="es-ES" sz="1100"/>
                    </a:p>
                  </a:txBody>
                  <a:tcPr/>
                </a:tc>
                <a:extLst>
                  <a:ext uri="{0D108BD9-81ED-4DB2-BD59-A6C34878D82A}">
                    <a16:rowId xmlns:a16="http://schemas.microsoft.com/office/drawing/2014/main" val="3227286469"/>
                  </a:ext>
                </a:extLst>
              </a:tr>
            </a:tbl>
          </a:graphicData>
        </a:graphic>
      </p:graphicFrame>
      <p:graphicFrame>
        <p:nvGraphicFramePr>
          <p:cNvPr id="13" name="Tabla 7">
            <a:extLst>
              <a:ext uri="{FF2B5EF4-FFF2-40B4-BE49-F238E27FC236}">
                <a16:creationId xmlns:a16="http://schemas.microsoft.com/office/drawing/2014/main" id="{58EBA25E-B4C4-428B-9BED-9399C3F62E2B}"/>
              </a:ext>
            </a:extLst>
          </p:cNvPr>
          <p:cNvGraphicFramePr>
            <a:graphicFrameLocks noGrp="1"/>
          </p:cNvGraphicFramePr>
          <p:nvPr>
            <p:extLst>
              <p:ext uri="{D42A27DB-BD31-4B8C-83A1-F6EECF244321}">
                <p14:modId xmlns:p14="http://schemas.microsoft.com/office/powerpoint/2010/main" val="3750817035"/>
              </p:ext>
            </p:extLst>
          </p:nvPr>
        </p:nvGraphicFramePr>
        <p:xfrm>
          <a:off x="3768082" y="3294682"/>
          <a:ext cx="2299732" cy="1541280"/>
        </p:xfrm>
        <a:graphic>
          <a:graphicData uri="http://schemas.openxmlformats.org/drawingml/2006/table">
            <a:tbl>
              <a:tblPr firstRow="1" bandRow="1">
                <a:tableStyleId>{5C22544A-7EE6-4342-B048-85BDC9FD1C3A}</a:tableStyleId>
              </a:tblPr>
              <a:tblGrid>
                <a:gridCol w="817619">
                  <a:extLst>
                    <a:ext uri="{9D8B030D-6E8A-4147-A177-3AD203B41FA5}">
                      <a16:colId xmlns:a16="http://schemas.microsoft.com/office/drawing/2014/main" val="2194846588"/>
                    </a:ext>
                  </a:extLst>
                </a:gridCol>
                <a:gridCol w="516785">
                  <a:extLst>
                    <a:ext uri="{9D8B030D-6E8A-4147-A177-3AD203B41FA5}">
                      <a16:colId xmlns:a16="http://schemas.microsoft.com/office/drawing/2014/main" val="950561894"/>
                    </a:ext>
                  </a:extLst>
                </a:gridCol>
                <a:gridCol w="525613">
                  <a:extLst>
                    <a:ext uri="{9D8B030D-6E8A-4147-A177-3AD203B41FA5}">
                      <a16:colId xmlns:a16="http://schemas.microsoft.com/office/drawing/2014/main" val="2588179388"/>
                    </a:ext>
                  </a:extLst>
                </a:gridCol>
                <a:gridCol w="439715">
                  <a:extLst>
                    <a:ext uri="{9D8B030D-6E8A-4147-A177-3AD203B41FA5}">
                      <a16:colId xmlns:a16="http://schemas.microsoft.com/office/drawing/2014/main" val="2262106431"/>
                    </a:ext>
                  </a:extLst>
                </a:gridCol>
              </a:tblGrid>
              <a:tr h="246140">
                <a:tc>
                  <a:txBody>
                    <a:bodyPr/>
                    <a:lstStyle/>
                    <a:p>
                      <a:pPr lvl="0">
                        <a:buNone/>
                      </a:pPr>
                      <a:endParaRPr lang="es-ES" sz="1100"/>
                    </a:p>
                  </a:txBody>
                  <a:tcPr/>
                </a:tc>
                <a:tc gridSpan="3">
                  <a:txBody>
                    <a:bodyPr/>
                    <a:lstStyle/>
                    <a:p>
                      <a:pPr lvl="0" algn="ctr">
                        <a:buNone/>
                      </a:pPr>
                      <a:r>
                        <a:rPr lang="es-ES" sz="1100"/>
                        <a:t>Observed(308)</a:t>
                      </a:r>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605801935"/>
                  </a:ext>
                </a:extLst>
              </a:tr>
              <a:tr h="592357">
                <a:tc rowSpan="3">
                  <a:txBody>
                    <a:bodyPr/>
                    <a:lstStyle/>
                    <a:p>
                      <a:pPr lvl="0" algn="ctr">
                        <a:buNone/>
                      </a:pPr>
                      <a:r>
                        <a:rPr lang="es-ES" sz="1100"/>
                        <a:t>Forecast</a:t>
                      </a:r>
                    </a:p>
                    <a:p>
                      <a:pPr lvl="0" algn="ctr">
                        <a:buNone/>
                      </a:pPr>
                      <a:r>
                        <a:rPr lang="es-ES" sz="1100"/>
                        <a:t>WRFDA</a:t>
                      </a:r>
                    </a:p>
                    <a:p>
                      <a:pPr lvl="0" algn="ctr">
                        <a:buNone/>
                      </a:pPr>
                      <a:r>
                        <a:rPr lang="es-ES" sz="1100"/>
                        <a:t>D2</a:t>
                      </a:r>
                    </a:p>
                  </a:txBody>
                  <a:tcPr anchor="ctr"/>
                </a:tc>
                <a:tc>
                  <a:txBody>
                    <a:bodyPr/>
                    <a:lstStyle/>
                    <a:p>
                      <a:pPr lvl="0">
                        <a:buNone/>
                      </a:pPr>
                      <a:endParaRPr lang="es-ES" sz="1100"/>
                    </a:p>
                  </a:txBody>
                  <a:tcPr/>
                </a:tc>
                <a:tc>
                  <a:txBody>
                    <a:bodyPr/>
                    <a:lstStyle/>
                    <a:p>
                      <a:pPr lvl="0">
                        <a:buNone/>
                      </a:pPr>
                      <a:r>
                        <a:rPr lang="es-ES" sz="1100"/>
                        <a:t>Rain138</a:t>
                      </a:r>
                    </a:p>
                  </a:txBody>
                  <a:tcPr/>
                </a:tc>
                <a:tc>
                  <a:txBody>
                    <a:bodyPr/>
                    <a:lstStyle/>
                    <a:p>
                      <a:pPr lvl="0">
                        <a:buNone/>
                      </a:pPr>
                      <a:r>
                        <a:rPr lang="es-ES" sz="1100"/>
                        <a:t>No rain170</a:t>
                      </a:r>
                    </a:p>
                  </a:txBody>
                  <a:tcPr/>
                </a:tc>
                <a:extLst>
                  <a:ext uri="{0D108BD9-81ED-4DB2-BD59-A6C34878D82A}">
                    <a16:rowId xmlns:a16="http://schemas.microsoft.com/office/drawing/2014/main" val="3587269590"/>
                  </a:ext>
                </a:extLst>
              </a:tr>
              <a:tr h="246140">
                <a:tc vMerge="1">
                  <a:txBody>
                    <a:bodyPr/>
                    <a:lstStyle/>
                    <a:p>
                      <a:endParaRPr lang="es-ES"/>
                    </a:p>
                  </a:txBody>
                  <a:tcPr/>
                </a:tc>
                <a:tc>
                  <a:txBody>
                    <a:bodyPr/>
                    <a:lstStyle/>
                    <a:p>
                      <a:pPr lvl="0">
                        <a:buNone/>
                      </a:pPr>
                      <a:r>
                        <a:rPr lang="es-ES" sz="1100"/>
                        <a:t>Rain</a:t>
                      </a:r>
                    </a:p>
                  </a:txBody>
                  <a:tcPr/>
                </a:tc>
                <a:tc>
                  <a:txBody>
                    <a:bodyPr/>
                    <a:lstStyle/>
                    <a:p>
                      <a:pPr lvl="0">
                        <a:buNone/>
                      </a:pPr>
                      <a:r>
                        <a:rPr lang="es-ES" sz="1100"/>
                        <a:t>134</a:t>
                      </a:r>
                    </a:p>
                  </a:txBody>
                  <a:tcPr/>
                </a:tc>
                <a:tc>
                  <a:txBody>
                    <a:bodyPr/>
                    <a:lstStyle/>
                    <a:p>
                      <a:pPr lvl="0">
                        <a:buNone/>
                      </a:pPr>
                      <a:r>
                        <a:rPr lang="es-ES" sz="1100"/>
                        <a:t>145</a:t>
                      </a:r>
                    </a:p>
                  </a:txBody>
                  <a:tcPr/>
                </a:tc>
                <a:extLst>
                  <a:ext uri="{0D108BD9-81ED-4DB2-BD59-A6C34878D82A}">
                    <a16:rowId xmlns:a16="http://schemas.microsoft.com/office/drawing/2014/main" val="1994374109"/>
                  </a:ext>
                </a:extLst>
              </a:tr>
              <a:tr h="428760">
                <a:tc vMerge="1">
                  <a:txBody>
                    <a:bodyPr/>
                    <a:lstStyle/>
                    <a:p>
                      <a:endParaRPr lang="es-ES"/>
                    </a:p>
                  </a:txBody>
                  <a:tcPr/>
                </a:tc>
                <a:tc>
                  <a:txBody>
                    <a:bodyPr/>
                    <a:lstStyle/>
                    <a:p>
                      <a:pPr lvl="0">
                        <a:buNone/>
                      </a:pPr>
                      <a:r>
                        <a:rPr lang="es-ES" sz="1100"/>
                        <a:t>No rain</a:t>
                      </a:r>
                    </a:p>
                  </a:txBody>
                  <a:tcPr/>
                </a:tc>
                <a:tc>
                  <a:txBody>
                    <a:bodyPr/>
                    <a:lstStyle/>
                    <a:p>
                      <a:pPr lvl="0">
                        <a:buNone/>
                      </a:pPr>
                      <a:r>
                        <a:rPr lang="es-ES" sz="1100"/>
                        <a:t>4</a:t>
                      </a:r>
                    </a:p>
                  </a:txBody>
                  <a:tcPr/>
                </a:tc>
                <a:tc>
                  <a:txBody>
                    <a:bodyPr/>
                    <a:lstStyle/>
                    <a:p>
                      <a:pPr lvl="0">
                        <a:buNone/>
                      </a:pPr>
                      <a:r>
                        <a:rPr lang="es-ES" sz="1100" b="0" i="0" u="none" strike="noStrike" noProof="0">
                          <a:latin typeface="Arial"/>
                        </a:rPr>
                        <a:t>25</a:t>
                      </a:r>
                      <a:endParaRPr lang="es-ES" sz="1100"/>
                    </a:p>
                  </a:txBody>
                  <a:tcPr/>
                </a:tc>
                <a:extLst>
                  <a:ext uri="{0D108BD9-81ED-4DB2-BD59-A6C34878D82A}">
                    <a16:rowId xmlns:a16="http://schemas.microsoft.com/office/drawing/2014/main" val="3227286469"/>
                  </a:ext>
                </a:extLst>
              </a:tr>
            </a:tbl>
          </a:graphicData>
        </a:graphic>
      </p:graphicFrame>
      <p:sp>
        <p:nvSpPr>
          <p:cNvPr id="15" name="CuadroTexto 14">
            <a:extLst>
              <a:ext uri="{FF2B5EF4-FFF2-40B4-BE49-F238E27FC236}">
                <a16:creationId xmlns:a16="http://schemas.microsoft.com/office/drawing/2014/main" id="{482B21D2-43AE-4823-8E23-B87C577AF2EC}"/>
              </a:ext>
            </a:extLst>
          </p:cNvPr>
          <p:cNvSpPr txBox="1"/>
          <p:nvPr/>
        </p:nvSpPr>
        <p:spPr>
          <a:xfrm>
            <a:off x="6025455" y="3243347"/>
            <a:ext cx="2743199"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t>Bias = 2.02</a:t>
            </a:r>
            <a:endParaRPr lang="en-US" sz="1200"/>
          </a:p>
          <a:p>
            <a:r>
              <a:rPr lang="es-ES" sz="1200"/>
              <a:t>PC = 0.516</a:t>
            </a:r>
            <a:endParaRPr lang="en-US" sz="1200"/>
          </a:p>
          <a:p>
            <a:r>
              <a:rPr lang="es-ES" sz="1200"/>
              <a:t>POD = 0.971</a:t>
            </a:r>
            <a:endParaRPr lang="en-US" sz="1200"/>
          </a:p>
          <a:p>
            <a:r>
              <a:rPr lang="es-ES" sz="1200"/>
              <a:t>FAR = 0.519</a:t>
            </a:r>
            <a:endParaRPr lang="en-US" sz="1200"/>
          </a:p>
          <a:p>
            <a:r>
              <a:rPr lang="es-ES" sz="1200"/>
              <a:t>ETS = 0.0569</a:t>
            </a:r>
            <a:endParaRPr lang="en-US" sz="1200"/>
          </a:p>
          <a:p>
            <a:r>
              <a:rPr lang="es-ES" sz="1200"/>
              <a:t>HSS = 0.1077</a:t>
            </a:r>
            <a:endParaRPr lang="en-US" sz="1200"/>
          </a:p>
          <a:p>
            <a:r>
              <a:rPr lang="es-ES" sz="1200"/>
              <a:t>PSS = 0.1180</a:t>
            </a:r>
            <a:endParaRPr lang="en-US" sz="1200"/>
          </a:p>
          <a:p>
            <a:r>
              <a:rPr lang="es-ES" sz="1200"/>
              <a:t>CSS = 0.3423</a:t>
            </a:r>
            <a:endParaRPr lang="es-ES"/>
          </a:p>
          <a:p>
            <a:endParaRPr lang="es-ES"/>
          </a:p>
        </p:txBody>
      </p:sp>
      <p:sp>
        <p:nvSpPr>
          <p:cNvPr id="17" name="CuadroTexto 16">
            <a:extLst>
              <a:ext uri="{FF2B5EF4-FFF2-40B4-BE49-F238E27FC236}">
                <a16:creationId xmlns:a16="http://schemas.microsoft.com/office/drawing/2014/main" id="{8F3B0682-90FD-4714-A5C1-0E69D1F541CF}"/>
              </a:ext>
            </a:extLst>
          </p:cNvPr>
          <p:cNvSpPr txBox="1"/>
          <p:nvPr/>
        </p:nvSpPr>
        <p:spPr>
          <a:xfrm>
            <a:off x="2524743" y="3243347"/>
            <a:ext cx="144168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200"/>
              <a:t>Bias = 1.99</a:t>
            </a:r>
            <a:endParaRPr lang="en-US" sz="1200"/>
          </a:p>
          <a:p>
            <a:r>
              <a:rPr lang="es-ES" sz="1200"/>
              <a:t>PC = 0.509</a:t>
            </a:r>
            <a:endParaRPr lang="en-US" sz="1200"/>
          </a:p>
          <a:p>
            <a:r>
              <a:rPr lang="es-ES" sz="1200"/>
              <a:t>POD = 0.949</a:t>
            </a:r>
            <a:endParaRPr lang="en-US" sz="1200"/>
          </a:p>
          <a:p>
            <a:r>
              <a:rPr lang="es-ES" sz="1200"/>
              <a:t>FAR = 0.523</a:t>
            </a:r>
            <a:endParaRPr lang="en-US" sz="1200"/>
          </a:p>
          <a:p>
            <a:r>
              <a:rPr lang="es-ES" sz="1200"/>
              <a:t>ETS = 0.049</a:t>
            </a:r>
            <a:endParaRPr lang="en-US" sz="1200"/>
          </a:p>
          <a:p>
            <a:r>
              <a:rPr lang="es-ES" sz="1200"/>
              <a:t>HSS = 0.0934</a:t>
            </a:r>
            <a:endParaRPr lang="en-US" sz="1200"/>
          </a:p>
          <a:p>
            <a:r>
              <a:rPr lang="es-ES" sz="1200"/>
              <a:t>PSS = 0.1022</a:t>
            </a:r>
            <a:endParaRPr lang="en-US" sz="1200"/>
          </a:p>
          <a:p>
            <a:r>
              <a:rPr lang="es-ES" sz="1200"/>
              <a:t>CSS = 0.2642</a:t>
            </a:r>
            <a:endParaRPr lang="en-US" sz="1200"/>
          </a:p>
          <a:p>
            <a:endParaRPr lang="es-ES" sz="1200"/>
          </a:p>
        </p:txBody>
      </p:sp>
      <p:sp>
        <p:nvSpPr>
          <p:cNvPr id="9" name="Marcador de número de diapositiva 8">
            <a:extLst>
              <a:ext uri="{FF2B5EF4-FFF2-40B4-BE49-F238E27FC236}">
                <a16:creationId xmlns:a16="http://schemas.microsoft.com/office/drawing/2014/main" id="{D04EF167-E725-41E8-8624-1B9CCDBB98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30</a:t>
            </a:fld>
            <a:endParaRPr lang="es-CO"/>
          </a:p>
        </p:txBody>
      </p:sp>
      <p:sp>
        <p:nvSpPr>
          <p:cNvPr id="14" name="Google Shape;62;p14">
            <a:extLst>
              <a:ext uri="{FF2B5EF4-FFF2-40B4-BE49-F238E27FC236}">
                <a16:creationId xmlns:a16="http://schemas.microsoft.com/office/drawing/2014/main" id="{E2839641-606B-43A9-8343-5C49D13EBCE4}"/>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3. Preliminar </a:t>
            </a:r>
            <a:r>
              <a:rPr lang="es-ES" dirty="0" err="1">
                <a:ea typeface="+mn-lt"/>
                <a:cs typeface="+mn-lt"/>
              </a:rPr>
              <a:t>results</a:t>
            </a:r>
            <a:endParaRPr lang="es-ES" dirty="0"/>
          </a:p>
        </p:txBody>
      </p:sp>
    </p:spTree>
    <p:extLst>
      <p:ext uri="{BB962C8B-B14F-4D97-AF65-F5344CB8AC3E}">
        <p14:creationId xmlns:p14="http://schemas.microsoft.com/office/powerpoint/2010/main" val="4112064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Diagrama&#10;&#10;Descripción generada automáticamente">
            <a:extLst>
              <a:ext uri="{FF2B5EF4-FFF2-40B4-BE49-F238E27FC236}">
                <a16:creationId xmlns:a16="http://schemas.microsoft.com/office/drawing/2014/main" id="{4815E9C4-9D59-488B-897A-B85DD5B102AD}"/>
              </a:ext>
            </a:extLst>
          </p:cNvPr>
          <p:cNvPicPr>
            <a:picLocks noChangeAspect="1"/>
          </p:cNvPicPr>
          <p:nvPr/>
        </p:nvPicPr>
        <p:blipFill>
          <a:blip r:embed="rId2"/>
          <a:stretch>
            <a:fillRect/>
          </a:stretch>
        </p:blipFill>
        <p:spPr>
          <a:xfrm>
            <a:off x="1605350" y="888259"/>
            <a:ext cx="6161900" cy="3971758"/>
          </a:xfrm>
          <a:prstGeom prst="rect">
            <a:avLst/>
          </a:prstGeom>
        </p:spPr>
      </p:pic>
      <p:graphicFrame>
        <p:nvGraphicFramePr>
          <p:cNvPr id="5" name="Tabla 5">
            <a:extLst>
              <a:ext uri="{FF2B5EF4-FFF2-40B4-BE49-F238E27FC236}">
                <a16:creationId xmlns:a16="http://schemas.microsoft.com/office/drawing/2014/main" id="{607CC6EC-1359-4EC4-A2A7-80A369B7C125}"/>
              </a:ext>
            </a:extLst>
          </p:cNvPr>
          <p:cNvGraphicFramePr>
            <a:graphicFrameLocks noGrp="1"/>
          </p:cNvGraphicFramePr>
          <p:nvPr>
            <p:extLst>
              <p:ext uri="{D42A27DB-BD31-4B8C-83A1-F6EECF244321}">
                <p14:modId xmlns:p14="http://schemas.microsoft.com/office/powerpoint/2010/main" val="1750652372"/>
              </p:ext>
            </p:extLst>
          </p:nvPr>
        </p:nvGraphicFramePr>
        <p:xfrm>
          <a:off x="4141914" y="1105710"/>
          <a:ext cx="2287296" cy="763388"/>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gridSpan="2">
                  <a:txBody>
                    <a:bodyPr/>
                    <a:lstStyle/>
                    <a:p>
                      <a:r>
                        <a:rPr lang="es-ES" sz="1050"/>
                        <a:t>WRF</a:t>
                      </a:r>
                    </a:p>
                  </a:txBody>
                  <a:tcPr/>
                </a:tc>
                <a:tc hMerge="1">
                  <a:txBody>
                    <a:bodyPr/>
                    <a:lstStyle/>
                    <a:p>
                      <a:endParaRPr lang="es-ES"/>
                    </a:p>
                  </a:txBody>
                  <a:tcPr/>
                </a:tc>
                <a:tc gridSpan="2">
                  <a:txBody>
                    <a:bodyPr/>
                    <a:lstStyle/>
                    <a:p>
                      <a:r>
                        <a:rPr lang="es-ES" sz="1050"/>
                        <a:t>WRFDA</a:t>
                      </a:r>
                    </a:p>
                  </a:txBody>
                  <a:tcPr/>
                </a:tc>
                <a:tc hMerge="1">
                  <a:txBody>
                    <a:bodyPr/>
                    <a:lstStyle/>
                    <a:p>
                      <a:endParaRPr lang="es-ES"/>
                    </a:p>
                  </a:txBody>
                  <a:tcPr/>
                </a:tc>
                <a:extLst>
                  <a:ext uri="{0D108BD9-81ED-4DB2-BD59-A6C34878D82A}">
                    <a16:rowId xmlns:a16="http://schemas.microsoft.com/office/drawing/2014/main" val="3721809030"/>
                  </a:ext>
                </a:extLst>
              </a:tr>
              <a:tr h="254462">
                <a:tc>
                  <a:txBody>
                    <a:bodyPr/>
                    <a:lstStyle/>
                    <a:p>
                      <a:pPr lvl="0">
                        <a:buNone/>
                      </a:pPr>
                      <a:r>
                        <a:rPr lang="es-ES" sz="1050"/>
                        <a:t>D1</a:t>
                      </a:r>
                    </a:p>
                  </a:txBody>
                  <a:tcPr/>
                </a:tc>
                <a:tc>
                  <a:txBody>
                    <a:bodyPr/>
                    <a:lstStyle/>
                    <a:p>
                      <a:pPr lvl="0">
                        <a:buNone/>
                      </a:pPr>
                      <a:r>
                        <a:rPr lang="es-ES" sz="1050"/>
                        <a:t>D2</a:t>
                      </a:r>
                    </a:p>
                  </a:txBody>
                  <a:tcPr/>
                </a:tc>
                <a:tc>
                  <a:txBody>
                    <a:bodyPr/>
                    <a:lstStyle/>
                    <a:p>
                      <a:pPr lvl="0">
                        <a:buNone/>
                      </a:pPr>
                      <a:r>
                        <a:rPr lang="es-ES" sz="1050"/>
                        <a:t>D1</a:t>
                      </a:r>
                    </a:p>
                  </a:txBody>
                  <a:tcPr/>
                </a:tc>
                <a:tc>
                  <a:txBody>
                    <a:bodyPr/>
                    <a:lstStyle/>
                    <a:p>
                      <a:pPr lvl="0">
                        <a:buNone/>
                      </a:pPr>
                      <a:r>
                        <a:rPr lang="es-ES" sz="1050"/>
                        <a:t>D2</a:t>
                      </a:r>
                    </a:p>
                  </a:txBody>
                  <a:tcPr/>
                </a:tc>
                <a:extLst>
                  <a:ext uri="{0D108BD9-81ED-4DB2-BD59-A6C34878D82A}">
                    <a16:rowId xmlns:a16="http://schemas.microsoft.com/office/drawing/2014/main" val="1705702725"/>
                  </a:ext>
                </a:extLst>
              </a:tr>
              <a:tr h="254463">
                <a:tc>
                  <a:txBody>
                    <a:bodyPr/>
                    <a:lstStyle/>
                    <a:p>
                      <a:pPr lvl="0">
                        <a:buNone/>
                      </a:pPr>
                      <a:r>
                        <a:rPr lang="es-ES" sz="1050"/>
                        <a:t>62.7%</a:t>
                      </a:r>
                    </a:p>
                  </a:txBody>
                  <a:tcPr/>
                </a:tc>
                <a:tc>
                  <a:txBody>
                    <a:bodyPr/>
                    <a:lstStyle/>
                    <a:p>
                      <a:pPr lvl="0">
                        <a:buNone/>
                      </a:pPr>
                      <a:r>
                        <a:rPr lang="es-ES" sz="1050"/>
                        <a:t>60.3%</a:t>
                      </a:r>
                    </a:p>
                  </a:txBody>
                  <a:tcPr/>
                </a:tc>
                <a:tc>
                  <a:txBody>
                    <a:bodyPr/>
                    <a:lstStyle/>
                    <a:p>
                      <a:pPr lvl="0">
                        <a:buNone/>
                      </a:pPr>
                      <a:r>
                        <a:rPr lang="es-ES" sz="1050"/>
                        <a:t>61.6%</a:t>
                      </a:r>
                    </a:p>
                  </a:txBody>
                  <a:tcPr/>
                </a:tc>
                <a:tc>
                  <a:txBody>
                    <a:bodyPr/>
                    <a:lstStyle/>
                    <a:p>
                      <a:pPr lvl="0">
                        <a:buNone/>
                      </a:pPr>
                      <a:r>
                        <a:rPr lang="es-ES" sz="1050" dirty="0"/>
                        <a:t>60.3%</a:t>
                      </a:r>
                    </a:p>
                  </a:txBody>
                  <a:tcPr/>
                </a:tc>
                <a:extLst>
                  <a:ext uri="{0D108BD9-81ED-4DB2-BD59-A6C34878D82A}">
                    <a16:rowId xmlns:a16="http://schemas.microsoft.com/office/drawing/2014/main" val="4018379279"/>
                  </a:ext>
                </a:extLst>
              </a:tr>
            </a:tbl>
          </a:graphicData>
        </a:graphic>
      </p:graphicFrame>
      <p:graphicFrame>
        <p:nvGraphicFramePr>
          <p:cNvPr id="6" name="Tabla 5">
            <a:extLst>
              <a:ext uri="{FF2B5EF4-FFF2-40B4-BE49-F238E27FC236}">
                <a16:creationId xmlns:a16="http://schemas.microsoft.com/office/drawing/2014/main" id="{76A6FDDF-16EF-4754-BA93-71E2DAC3A2F6}"/>
              </a:ext>
            </a:extLst>
          </p:cNvPr>
          <p:cNvGraphicFramePr>
            <a:graphicFrameLocks noGrp="1"/>
          </p:cNvGraphicFramePr>
          <p:nvPr>
            <p:extLst>
              <p:ext uri="{D42A27DB-BD31-4B8C-83A1-F6EECF244321}">
                <p14:modId xmlns:p14="http://schemas.microsoft.com/office/powerpoint/2010/main" val="1516588129"/>
              </p:ext>
            </p:extLst>
          </p:nvPr>
        </p:nvGraphicFramePr>
        <p:xfrm>
          <a:off x="4141914" y="2135643"/>
          <a:ext cx="2287296" cy="254463"/>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a:txBody>
                    <a:bodyPr/>
                    <a:lstStyle/>
                    <a:p>
                      <a:pPr lvl="0">
                        <a:buNone/>
                      </a:pPr>
                      <a:r>
                        <a:rPr lang="es-ES" sz="1050"/>
                        <a:t>47.7%</a:t>
                      </a:r>
                    </a:p>
                  </a:txBody>
                  <a:tcPr/>
                </a:tc>
                <a:tc>
                  <a:txBody>
                    <a:bodyPr/>
                    <a:lstStyle/>
                    <a:p>
                      <a:pPr lvl="0">
                        <a:buNone/>
                      </a:pPr>
                      <a:r>
                        <a:rPr lang="es-ES" sz="1050"/>
                        <a:t>44.7%</a:t>
                      </a:r>
                    </a:p>
                  </a:txBody>
                  <a:tcPr/>
                </a:tc>
                <a:tc>
                  <a:txBody>
                    <a:bodyPr/>
                    <a:lstStyle/>
                    <a:p>
                      <a:pPr lvl="0">
                        <a:buNone/>
                      </a:pPr>
                      <a:r>
                        <a:rPr lang="es-ES" sz="1050"/>
                        <a:t>49.4%</a:t>
                      </a:r>
                    </a:p>
                  </a:txBody>
                  <a:tcPr/>
                </a:tc>
                <a:tc>
                  <a:txBody>
                    <a:bodyPr/>
                    <a:lstStyle/>
                    <a:p>
                      <a:pPr lvl="0">
                        <a:buNone/>
                      </a:pPr>
                      <a:r>
                        <a:rPr lang="es-ES" sz="1050" dirty="0"/>
                        <a:t>43.8%</a:t>
                      </a:r>
                    </a:p>
                  </a:txBody>
                  <a:tcPr/>
                </a:tc>
                <a:extLst>
                  <a:ext uri="{0D108BD9-81ED-4DB2-BD59-A6C34878D82A}">
                    <a16:rowId xmlns:a16="http://schemas.microsoft.com/office/drawing/2014/main" val="4018379279"/>
                  </a:ext>
                </a:extLst>
              </a:tr>
            </a:tbl>
          </a:graphicData>
        </a:graphic>
      </p:graphicFrame>
      <p:graphicFrame>
        <p:nvGraphicFramePr>
          <p:cNvPr id="7" name="Tabla 6">
            <a:extLst>
              <a:ext uri="{FF2B5EF4-FFF2-40B4-BE49-F238E27FC236}">
                <a16:creationId xmlns:a16="http://schemas.microsoft.com/office/drawing/2014/main" id="{265734BC-B81D-499D-A50B-BF6EA260E73D}"/>
              </a:ext>
            </a:extLst>
          </p:cNvPr>
          <p:cNvGraphicFramePr>
            <a:graphicFrameLocks noGrp="1"/>
          </p:cNvGraphicFramePr>
          <p:nvPr>
            <p:extLst>
              <p:ext uri="{D42A27DB-BD31-4B8C-83A1-F6EECF244321}">
                <p14:modId xmlns:p14="http://schemas.microsoft.com/office/powerpoint/2010/main" val="1423294724"/>
              </p:ext>
            </p:extLst>
          </p:nvPr>
        </p:nvGraphicFramePr>
        <p:xfrm>
          <a:off x="4141914" y="2587645"/>
          <a:ext cx="2287296" cy="254463"/>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a:txBody>
                    <a:bodyPr/>
                    <a:lstStyle/>
                    <a:p>
                      <a:pPr lvl="0">
                        <a:buNone/>
                      </a:pPr>
                      <a:r>
                        <a:rPr lang="es-ES" sz="1050"/>
                        <a:t>77%</a:t>
                      </a:r>
                    </a:p>
                  </a:txBody>
                  <a:tcPr/>
                </a:tc>
                <a:tc>
                  <a:txBody>
                    <a:bodyPr/>
                    <a:lstStyle/>
                    <a:p>
                      <a:pPr lvl="0">
                        <a:buNone/>
                      </a:pPr>
                      <a:r>
                        <a:rPr lang="es-ES" sz="1050"/>
                        <a:t>81.7%</a:t>
                      </a:r>
                    </a:p>
                  </a:txBody>
                  <a:tcPr/>
                </a:tc>
                <a:tc>
                  <a:txBody>
                    <a:bodyPr/>
                    <a:lstStyle/>
                    <a:p>
                      <a:pPr lvl="0">
                        <a:buNone/>
                      </a:pPr>
                      <a:r>
                        <a:rPr lang="es-ES" sz="1050"/>
                        <a:t>79.4%</a:t>
                      </a:r>
                    </a:p>
                  </a:txBody>
                  <a:tcPr/>
                </a:tc>
                <a:tc>
                  <a:txBody>
                    <a:bodyPr/>
                    <a:lstStyle/>
                    <a:p>
                      <a:pPr lvl="0">
                        <a:buNone/>
                      </a:pPr>
                      <a:r>
                        <a:rPr lang="es-ES" sz="1050" dirty="0"/>
                        <a:t>79.4%</a:t>
                      </a:r>
                    </a:p>
                  </a:txBody>
                  <a:tcPr/>
                </a:tc>
                <a:extLst>
                  <a:ext uri="{0D108BD9-81ED-4DB2-BD59-A6C34878D82A}">
                    <a16:rowId xmlns:a16="http://schemas.microsoft.com/office/drawing/2014/main" val="4018379279"/>
                  </a:ext>
                </a:extLst>
              </a:tr>
            </a:tbl>
          </a:graphicData>
        </a:graphic>
      </p:graphicFrame>
      <p:graphicFrame>
        <p:nvGraphicFramePr>
          <p:cNvPr id="8" name="Tabla 7">
            <a:extLst>
              <a:ext uri="{FF2B5EF4-FFF2-40B4-BE49-F238E27FC236}">
                <a16:creationId xmlns:a16="http://schemas.microsoft.com/office/drawing/2014/main" id="{163C18A1-000D-4E82-94D6-F9D0C0E22D7D}"/>
              </a:ext>
            </a:extLst>
          </p:cNvPr>
          <p:cNvGraphicFramePr>
            <a:graphicFrameLocks noGrp="1"/>
          </p:cNvGraphicFramePr>
          <p:nvPr>
            <p:extLst>
              <p:ext uri="{D42A27DB-BD31-4B8C-83A1-F6EECF244321}">
                <p14:modId xmlns:p14="http://schemas.microsoft.com/office/powerpoint/2010/main" val="2267710006"/>
              </p:ext>
            </p:extLst>
          </p:nvPr>
        </p:nvGraphicFramePr>
        <p:xfrm>
          <a:off x="4141914" y="3052925"/>
          <a:ext cx="2287296" cy="254463"/>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a:txBody>
                    <a:bodyPr/>
                    <a:lstStyle/>
                    <a:p>
                      <a:pPr lvl="0">
                        <a:buNone/>
                      </a:pPr>
                      <a:r>
                        <a:rPr lang="es-ES" sz="1050"/>
                        <a:t>77.7%</a:t>
                      </a:r>
                    </a:p>
                  </a:txBody>
                  <a:tcPr/>
                </a:tc>
                <a:tc>
                  <a:txBody>
                    <a:bodyPr/>
                    <a:lstStyle/>
                    <a:p>
                      <a:pPr lvl="0">
                        <a:buNone/>
                      </a:pPr>
                      <a:r>
                        <a:rPr lang="es-ES" sz="1050"/>
                        <a:t>77.7%</a:t>
                      </a:r>
                    </a:p>
                  </a:txBody>
                  <a:tcPr/>
                </a:tc>
                <a:tc>
                  <a:txBody>
                    <a:bodyPr/>
                    <a:lstStyle/>
                    <a:p>
                      <a:pPr lvl="0">
                        <a:buNone/>
                      </a:pPr>
                      <a:r>
                        <a:rPr lang="es-ES" sz="1050" dirty="0"/>
                        <a:t>88.8%</a:t>
                      </a:r>
                    </a:p>
                  </a:txBody>
                  <a:tcPr/>
                </a:tc>
                <a:tc>
                  <a:txBody>
                    <a:bodyPr/>
                    <a:lstStyle/>
                    <a:p>
                      <a:pPr lvl="0">
                        <a:buNone/>
                      </a:pPr>
                      <a:r>
                        <a:rPr lang="es-ES" sz="1050" dirty="0"/>
                        <a:t>88.8%</a:t>
                      </a:r>
                    </a:p>
                  </a:txBody>
                  <a:tcPr/>
                </a:tc>
                <a:extLst>
                  <a:ext uri="{0D108BD9-81ED-4DB2-BD59-A6C34878D82A}">
                    <a16:rowId xmlns:a16="http://schemas.microsoft.com/office/drawing/2014/main" val="4018379279"/>
                  </a:ext>
                </a:extLst>
              </a:tr>
            </a:tbl>
          </a:graphicData>
        </a:graphic>
      </p:graphicFrame>
      <p:graphicFrame>
        <p:nvGraphicFramePr>
          <p:cNvPr id="9" name="Tabla 8">
            <a:extLst>
              <a:ext uri="{FF2B5EF4-FFF2-40B4-BE49-F238E27FC236}">
                <a16:creationId xmlns:a16="http://schemas.microsoft.com/office/drawing/2014/main" id="{F3DCA482-9010-47F1-916F-D40070C00EDA}"/>
              </a:ext>
            </a:extLst>
          </p:cNvPr>
          <p:cNvGraphicFramePr>
            <a:graphicFrameLocks noGrp="1"/>
          </p:cNvGraphicFramePr>
          <p:nvPr>
            <p:extLst>
              <p:ext uri="{D42A27DB-BD31-4B8C-83A1-F6EECF244321}">
                <p14:modId xmlns:p14="http://schemas.microsoft.com/office/powerpoint/2010/main" val="1774195887"/>
              </p:ext>
            </p:extLst>
          </p:nvPr>
        </p:nvGraphicFramePr>
        <p:xfrm>
          <a:off x="4141914" y="3468580"/>
          <a:ext cx="2287296" cy="254463"/>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a:txBody>
                    <a:bodyPr/>
                    <a:lstStyle/>
                    <a:p>
                      <a:pPr lvl="0">
                        <a:buNone/>
                      </a:pPr>
                      <a:r>
                        <a:rPr lang="es-ES" sz="1050"/>
                        <a:t>22.2%</a:t>
                      </a:r>
                    </a:p>
                  </a:txBody>
                  <a:tcPr/>
                </a:tc>
                <a:tc>
                  <a:txBody>
                    <a:bodyPr/>
                    <a:lstStyle/>
                    <a:p>
                      <a:pPr lvl="0">
                        <a:buNone/>
                      </a:pPr>
                      <a:r>
                        <a:rPr lang="es-ES" sz="1050"/>
                        <a:t>22.2%</a:t>
                      </a:r>
                    </a:p>
                  </a:txBody>
                  <a:tcPr/>
                </a:tc>
                <a:tc>
                  <a:txBody>
                    <a:bodyPr/>
                    <a:lstStyle/>
                    <a:p>
                      <a:pPr lvl="0">
                        <a:buNone/>
                      </a:pPr>
                      <a:r>
                        <a:rPr lang="es-ES" sz="1050"/>
                        <a:t>22.2%</a:t>
                      </a:r>
                    </a:p>
                  </a:txBody>
                  <a:tcPr/>
                </a:tc>
                <a:tc>
                  <a:txBody>
                    <a:bodyPr/>
                    <a:lstStyle/>
                    <a:p>
                      <a:pPr lvl="0">
                        <a:buNone/>
                      </a:pPr>
                      <a:r>
                        <a:rPr lang="es-ES" sz="1050" dirty="0"/>
                        <a:t>22.2%</a:t>
                      </a:r>
                    </a:p>
                  </a:txBody>
                  <a:tcPr/>
                </a:tc>
                <a:extLst>
                  <a:ext uri="{0D108BD9-81ED-4DB2-BD59-A6C34878D82A}">
                    <a16:rowId xmlns:a16="http://schemas.microsoft.com/office/drawing/2014/main" val="4018379279"/>
                  </a:ext>
                </a:extLst>
              </a:tr>
            </a:tbl>
          </a:graphicData>
        </a:graphic>
      </p:graphicFrame>
      <p:sp>
        <p:nvSpPr>
          <p:cNvPr id="2" name="Título 1">
            <a:extLst>
              <a:ext uri="{FF2B5EF4-FFF2-40B4-BE49-F238E27FC236}">
                <a16:creationId xmlns:a16="http://schemas.microsoft.com/office/drawing/2014/main" id="{D139F3C9-6B5D-4513-BDC1-74A94C308558}"/>
              </a:ext>
            </a:extLst>
          </p:cNvPr>
          <p:cNvSpPr>
            <a:spLocks noGrp="1"/>
          </p:cNvSpPr>
          <p:nvPr>
            <p:ph type="title"/>
          </p:nvPr>
        </p:nvSpPr>
        <p:spPr>
          <a:xfrm>
            <a:off x="2071920" y="4353985"/>
            <a:ext cx="8520600" cy="572700"/>
          </a:xfrm>
        </p:spPr>
        <p:txBody>
          <a:bodyPr/>
          <a:lstStyle/>
          <a:p>
            <a:pPr algn="ctr"/>
            <a:r>
              <a:rPr lang="es-ES" dirty="0"/>
              <a:t>Run 20200818-00</a:t>
            </a:r>
          </a:p>
        </p:txBody>
      </p:sp>
      <p:sp>
        <p:nvSpPr>
          <p:cNvPr id="10" name="Marcador de número de diapositiva 9">
            <a:extLst>
              <a:ext uri="{FF2B5EF4-FFF2-40B4-BE49-F238E27FC236}">
                <a16:creationId xmlns:a16="http://schemas.microsoft.com/office/drawing/2014/main" id="{E7463F1F-B1BA-44EA-8112-EFCF5789B2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31</a:t>
            </a:fld>
            <a:endParaRPr lang="es-CO"/>
          </a:p>
        </p:txBody>
      </p:sp>
      <p:sp>
        <p:nvSpPr>
          <p:cNvPr id="11" name="Google Shape;62;p14">
            <a:extLst>
              <a:ext uri="{FF2B5EF4-FFF2-40B4-BE49-F238E27FC236}">
                <a16:creationId xmlns:a16="http://schemas.microsoft.com/office/drawing/2014/main" id="{6D88C831-FB60-4F91-9F38-C664D2ABC27F}"/>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3. Preliminar </a:t>
            </a:r>
            <a:r>
              <a:rPr lang="es-ES" dirty="0" err="1">
                <a:ea typeface="+mn-lt"/>
                <a:cs typeface="+mn-lt"/>
              </a:rPr>
              <a:t>results</a:t>
            </a:r>
            <a:endParaRPr lang="es-ES" dirty="0"/>
          </a:p>
        </p:txBody>
      </p:sp>
    </p:spTree>
    <p:extLst>
      <p:ext uri="{BB962C8B-B14F-4D97-AF65-F5344CB8AC3E}">
        <p14:creationId xmlns:p14="http://schemas.microsoft.com/office/powerpoint/2010/main" val="1520164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Diagrama&#10;&#10;Descripción generada automáticamente">
            <a:extLst>
              <a:ext uri="{FF2B5EF4-FFF2-40B4-BE49-F238E27FC236}">
                <a16:creationId xmlns:a16="http://schemas.microsoft.com/office/drawing/2014/main" id="{4815E9C4-9D59-488B-897A-B85DD5B102AD}"/>
              </a:ext>
            </a:extLst>
          </p:cNvPr>
          <p:cNvPicPr>
            <a:picLocks noChangeAspect="1"/>
          </p:cNvPicPr>
          <p:nvPr/>
        </p:nvPicPr>
        <p:blipFill>
          <a:blip r:embed="rId2"/>
          <a:stretch>
            <a:fillRect/>
          </a:stretch>
        </p:blipFill>
        <p:spPr>
          <a:xfrm>
            <a:off x="1612048" y="891540"/>
            <a:ext cx="6467375" cy="4169233"/>
          </a:xfrm>
          <a:prstGeom prst="rect">
            <a:avLst/>
          </a:prstGeom>
        </p:spPr>
      </p:pic>
      <p:graphicFrame>
        <p:nvGraphicFramePr>
          <p:cNvPr id="5" name="Tabla 5">
            <a:extLst>
              <a:ext uri="{FF2B5EF4-FFF2-40B4-BE49-F238E27FC236}">
                <a16:creationId xmlns:a16="http://schemas.microsoft.com/office/drawing/2014/main" id="{607CC6EC-1359-4EC4-A2A7-80A369B7C125}"/>
              </a:ext>
            </a:extLst>
          </p:cNvPr>
          <p:cNvGraphicFramePr>
            <a:graphicFrameLocks noGrp="1"/>
          </p:cNvGraphicFramePr>
          <p:nvPr>
            <p:extLst>
              <p:ext uri="{D42A27DB-BD31-4B8C-83A1-F6EECF244321}">
                <p14:modId xmlns:p14="http://schemas.microsoft.com/office/powerpoint/2010/main" val="1226447796"/>
              </p:ext>
            </p:extLst>
          </p:nvPr>
        </p:nvGraphicFramePr>
        <p:xfrm>
          <a:off x="4296678" y="1160879"/>
          <a:ext cx="2287296" cy="763388"/>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gridSpan="2">
                  <a:txBody>
                    <a:bodyPr/>
                    <a:lstStyle/>
                    <a:p>
                      <a:r>
                        <a:rPr lang="es-ES" sz="1050"/>
                        <a:t>WRF</a:t>
                      </a:r>
                    </a:p>
                  </a:txBody>
                  <a:tcPr/>
                </a:tc>
                <a:tc hMerge="1">
                  <a:txBody>
                    <a:bodyPr/>
                    <a:lstStyle/>
                    <a:p>
                      <a:endParaRPr lang="es-ES"/>
                    </a:p>
                  </a:txBody>
                  <a:tcPr/>
                </a:tc>
                <a:tc gridSpan="2">
                  <a:txBody>
                    <a:bodyPr/>
                    <a:lstStyle/>
                    <a:p>
                      <a:r>
                        <a:rPr lang="es-ES" sz="1050"/>
                        <a:t>WRFDA</a:t>
                      </a:r>
                    </a:p>
                  </a:txBody>
                  <a:tcPr/>
                </a:tc>
                <a:tc hMerge="1">
                  <a:txBody>
                    <a:bodyPr/>
                    <a:lstStyle/>
                    <a:p>
                      <a:endParaRPr lang="es-ES"/>
                    </a:p>
                  </a:txBody>
                  <a:tcPr/>
                </a:tc>
                <a:extLst>
                  <a:ext uri="{0D108BD9-81ED-4DB2-BD59-A6C34878D82A}">
                    <a16:rowId xmlns:a16="http://schemas.microsoft.com/office/drawing/2014/main" val="3721809030"/>
                  </a:ext>
                </a:extLst>
              </a:tr>
              <a:tr h="254462">
                <a:tc>
                  <a:txBody>
                    <a:bodyPr/>
                    <a:lstStyle/>
                    <a:p>
                      <a:pPr lvl="0">
                        <a:buNone/>
                      </a:pPr>
                      <a:r>
                        <a:rPr lang="es-ES" sz="1050"/>
                        <a:t>D1</a:t>
                      </a:r>
                    </a:p>
                  </a:txBody>
                  <a:tcPr/>
                </a:tc>
                <a:tc>
                  <a:txBody>
                    <a:bodyPr/>
                    <a:lstStyle/>
                    <a:p>
                      <a:pPr lvl="0">
                        <a:buNone/>
                      </a:pPr>
                      <a:r>
                        <a:rPr lang="es-ES" sz="1050"/>
                        <a:t>D2</a:t>
                      </a:r>
                    </a:p>
                  </a:txBody>
                  <a:tcPr/>
                </a:tc>
                <a:tc>
                  <a:txBody>
                    <a:bodyPr/>
                    <a:lstStyle/>
                    <a:p>
                      <a:pPr lvl="0">
                        <a:buNone/>
                      </a:pPr>
                      <a:r>
                        <a:rPr lang="es-ES" sz="1050"/>
                        <a:t>D1</a:t>
                      </a:r>
                    </a:p>
                  </a:txBody>
                  <a:tcPr/>
                </a:tc>
                <a:tc>
                  <a:txBody>
                    <a:bodyPr/>
                    <a:lstStyle/>
                    <a:p>
                      <a:pPr lvl="0">
                        <a:buNone/>
                      </a:pPr>
                      <a:r>
                        <a:rPr lang="es-ES" sz="1050"/>
                        <a:t>D2</a:t>
                      </a:r>
                    </a:p>
                  </a:txBody>
                  <a:tcPr/>
                </a:tc>
                <a:extLst>
                  <a:ext uri="{0D108BD9-81ED-4DB2-BD59-A6C34878D82A}">
                    <a16:rowId xmlns:a16="http://schemas.microsoft.com/office/drawing/2014/main" val="1705702725"/>
                  </a:ext>
                </a:extLst>
              </a:tr>
              <a:tr h="254463">
                <a:tc>
                  <a:txBody>
                    <a:bodyPr/>
                    <a:lstStyle/>
                    <a:p>
                      <a:r>
                        <a:rPr lang="es-ES" sz="1050"/>
                        <a:t>51.1%</a:t>
                      </a:r>
                    </a:p>
                  </a:txBody>
                  <a:tcPr/>
                </a:tc>
                <a:tc>
                  <a:txBody>
                    <a:bodyPr/>
                    <a:lstStyle/>
                    <a:p>
                      <a:r>
                        <a:rPr lang="es-ES" sz="1050"/>
                        <a:t>54.1%</a:t>
                      </a:r>
                    </a:p>
                  </a:txBody>
                  <a:tcPr/>
                </a:tc>
                <a:tc>
                  <a:txBody>
                    <a:bodyPr/>
                    <a:lstStyle/>
                    <a:p>
                      <a:r>
                        <a:rPr lang="es-ES" sz="1050"/>
                        <a:t>52.6%</a:t>
                      </a:r>
                    </a:p>
                  </a:txBody>
                  <a:tcPr/>
                </a:tc>
                <a:tc>
                  <a:txBody>
                    <a:bodyPr/>
                    <a:lstStyle/>
                    <a:p>
                      <a:r>
                        <a:rPr lang="es-ES" sz="1050" dirty="0"/>
                        <a:t>54.1%</a:t>
                      </a:r>
                    </a:p>
                  </a:txBody>
                  <a:tcPr/>
                </a:tc>
                <a:extLst>
                  <a:ext uri="{0D108BD9-81ED-4DB2-BD59-A6C34878D82A}">
                    <a16:rowId xmlns:a16="http://schemas.microsoft.com/office/drawing/2014/main" val="4018379279"/>
                  </a:ext>
                </a:extLst>
              </a:tr>
            </a:tbl>
          </a:graphicData>
        </a:graphic>
      </p:graphicFrame>
      <p:graphicFrame>
        <p:nvGraphicFramePr>
          <p:cNvPr id="6" name="Tabla 5">
            <a:extLst>
              <a:ext uri="{FF2B5EF4-FFF2-40B4-BE49-F238E27FC236}">
                <a16:creationId xmlns:a16="http://schemas.microsoft.com/office/drawing/2014/main" id="{76A6FDDF-16EF-4754-BA93-71E2DAC3A2F6}"/>
              </a:ext>
            </a:extLst>
          </p:cNvPr>
          <p:cNvGraphicFramePr>
            <a:graphicFrameLocks noGrp="1"/>
          </p:cNvGraphicFramePr>
          <p:nvPr>
            <p:extLst>
              <p:ext uri="{D42A27DB-BD31-4B8C-83A1-F6EECF244321}">
                <p14:modId xmlns:p14="http://schemas.microsoft.com/office/powerpoint/2010/main" val="3120613063"/>
              </p:ext>
            </p:extLst>
          </p:nvPr>
        </p:nvGraphicFramePr>
        <p:xfrm>
          <a:off x="4296678" y="2169933"/>
          <a:ext cx="2287296" cy="254463"/>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a:txBody>
                    <a:bodyPr/>
                    <a:lstStyle/>
                    <a:p>
                      <a:r>
                        <a:rPr lang="es-ES" sz="1050"/>
                        <a:t>54.6%</a:t>
                      </a:r>
                    </a:p>
                  </a:txBody>
                  <a:tcPr/>
                </a:tc>
                <a:tc>
                  <a:txBody>
                    <a:bodyPr/>
                    <a:lstStyle/>
                    <a:p>
                      <a:r>
                        <a:rPr lang="es-ES" sz="1050"/>
                        <a:t>50%</a:t>
                      </a:r>
                    </a:p>
                  </a:txBody>
                  <a:tcPr/>
                </a:tc>
                <a:tc>
                  <a:txBody>
                    <a:bodyPr/>
                    <a:lstStyle/>
                    <a:p>
                      <a:r>
                        <a:rPr lang="es-ES" sz="1050" dirty="0"/>
                        <a:t>52.4%</a:t>
                      </a:r>
                    </a:p>
                  </a:txBody>
                  <a:tcPr/>
                </a:tc>
                <a:tc>
                  <a:txBody>
                    <a:bodyPr/>
                    <a:lstStyle/>
                    <a:p>
                      <a:r>
                        <a:rPr lang="es-ES" sz="1050" dirty="0"/>
                        <a:t>51.1%</a:t>
                      </a:r>
                    </a:p>
                  </a:txBody>
                  <a:tcPr/>
                </a:tc>
                <a:extLst>
                  <a:ext uri="{0D108BD9-81ED-4DB2-BD59-A6C34878D82A}">
                    <a16:rowId xmlns:a16="http://schemas.microsoft.com/office/drawing/2014/main" val="4018379279"/>
                  </a:ext>
                </a:extLst>
              </a:tr>
            </a:tbl>
          </a:graphicData>
        </a:graphic>
      </p:graphicFrame>
      <p:graphicFrame>
        <p:nvGraphicFramePr>
          <p:cNvPr id="7" name="Tabla 6">
            <a:extLst>
              <a:ext uri="{FF2B5EF4-FFF2-40B4-BE49-F238E27FC236}">
                <a16:creationId xmlns:a16="http://schemas.microsoft.com/office/drawing/2014/main" id="{265734BC-B81D-499D-A50B-BF6EA260E73D}"/>
              </a:ext>
            </a:extLst>
          </p:cNvPr>
          <p:cNvGraphicFramePr>
            <a:graphicFrameLocks noGrp="1"/>
          </p:cNvGraphicFramePr>
          <p:nvPr>
            <p:extLst>
              <p:ext uri="{D42A27DB-BD31-4B8C-83A1-F6EECF244321}">
                <p14:modId xmlns:p14="http://schemas.microsoft.com/office/powerpoint/2010/main" val="3702944557"/>
              </p:ext>
            </p:extLst>
          </p:nvPr>
        </p:nvGraphicFramePr>
        <p:xfrm>
          <a:off x="4296678" y="2683036"/>
          <a:ext cx="2287296" cy="254463"/>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a:txBody>
                    <a:bodyPr/>
                    <a:lstStyle/>
                    <a:p>
                      <a:r>
                        <a:rPr lang="es-ES" sz="1050"/>
                        <a:t>33.3%</a:t>
                      </a:r>
                    </a:p>
                  </a:txBody>
                  <a:tcPr/>
                </a:tc>
                <a:tc>
                  <a:txBody>
                    <a:bodyPr/>
                    <a:lstStyle/>
                    <a:p>
                      <a:r>
                        <a:rPr lang="es-ES" sz="1050"/>
                        <a:t>47.2%</a:t>
                      </a:r>
                    </a:p>
                  </a:txBody>
                  <a:tcPr/>
                </a:tc>
                <a:tc>
                  <a:txBody>
                    <a:bodyPr/>
                    <a:lstStyle/>
                    <a:p>
                      <a:r>
                        <a:rPr lang="es-ES" sz="1050"/>
                        <a:t>25%</a:t>
                      </a:r>
                    </a:p>
                  </a:txBody>
                  <a:tcPr/>
                </a:tc>
                <a:tc>
                  <a:txBody>
                    <a:bodyPr/>
                    <a:lstStyle/>
                    <a:p>
                      <a:r>
                        <a:rPr lang="es-ES" sz="1050" dirty="0"/>
                        <a:t>36.1%</a:t>
                      </a:r>
                    </a:p>
                  </a:txBody>
                  <a:tcPr/>
                </a:tc>
                <a:extLst>
                  <a:ext uri="{0D108BD9-81ED-4DB2-BD59-A6C34878D82A}">
                    <a16:rowId xmlns:a16="http://schemas.microsoft.com/office/drawing/2014/main" val="4018379279"/>
                  </a:ext>
                </a:extLst>
              </a:tr>
            </a:tbl>
          </a:graphicData>
        </a:graphic>
      </p:graphicFrame>
      <p:graphicFrame>
        <p:nvGraphicFramePr>
          <p:cNvPr id="8" name="Tabla 7">
            <a:extLst>
              <a:ext uri="{FF2B5EF4-FFF2-40B4-BE49-F238E27FC236}">
                <a16:creationId xmlns:a16="http://schemas.microsoft.com/office/drawing/2014/main" id="{163C18A1-000D-4E82-94D6-F9D0C0E22D7D}"/>
              </a:ext>
            </a:extLst>
          </p:cNvPr>
          <p:cNvGraphicFramePr>
            <a:graphicFrameLocks noGrp="1"/>
          </p:cNvGraphicFramePr>
          <p:nvPr>
            <p:extLst>
              <p:ext uri="{D42A27DB-BD31-4B8C-83A1-F6EECF244321}">
                <p14:modId xmlns:p14="http://schemas.microsoft.com/office/powerpoint/2010/main" val="3661336195"/>
              </p:ext>
            </p:extLst>
          </p:nvPr>
        </p:nvGraphicFramePr>
        <p:xfrm>
          <a:off x="4342398" y="3182862"/>
          <a:ext cx="2287296" cy="254463"/>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a:txBody>
                    <a:bodyPr/>
                    <a:lstStyle/>
                    <a:p>
                      <a:r>
                        <a:rPr lang="es-ES" sz="1050"/>
                        <a:t>77.7%</a:t>
                      </a:r>
                    </a:p>
                  </a:txBody>
                  <a:tcPr/>
                </a:tc>
                <a:tc>
                  <a:txBody>
                    <a:bodyPr/>
                    <a:lstStyle/>
                    <a:p>
                      <a:r>
                        <a:rPr lang="es-ES" sz="1050"/>
                        <a:t>88.8%</a:t>
                      </a:r>
                    </a:p>
                  </a:txBody>
                  <a:tcPr/>
                </a:tc>
                <a:tc>
                  <a:txBody>
                    <a:bodyPr/>
                    <a:lstStyle/>
                    <a:p>
                      <a:r>
                        <a:rPr lang="es-ES" sz="1050"/>
                        <a:t>77.7%</a:t>
                      </a:r>
                    </a:p>
                  </a:txBody>
                  <a:tcPr/>
                </a:tc>
                <a:tc>
                  <a:txBody>
                    <a:bodyPr/>
                    <a:lstStyle/>
                    <a:p>
                      <a:r>
                        <a:rPr lang="es-ES" sz="1050" dirty="0"/>
                        <a:t>77.7%</a:t>
                      </a:r>
                    </a:p>
                  </a:txBody>
                  <a:tcPr/>
                </a:tc>
                <a:extLst>
                  <a:ext uri="{0D108BD9-81ED-4DB2-BD59-A6C34878D82A}">
                    <a16:rowId xmlns:a16="http://schemas.microsoft.com/office/drawing/2014/main" val="4018379279"/>
                  </a:ext>
                </a:extLst>
              </a:tr>
            </a:tbl>
          </a:graphicData>
        </a:graphic>
      </p:graphicFrame>
      <p:graphicFrame>
        <p:nvGraphicFramePr>
          <p:cNvPr id="9" name="Tabla 8">
            <a:extLst>
              <a:ext uri="{FF2B5EF4-FFF2-40B4-BE49-F238E27FC236}">
                <a16:creationId xmlns:a16="http://schemas.microsoft.com/office/drawing/2014/main" id="{F3DCA482-9010-47F1-916F-D40070C00EDA}"/>
              </a:ext>
            </a:extLst>
          </p:cNvPr>
          <p:cNvGraphicFramePr>
            <a:graphicFrameLocks noGrp="1"/>
          </p:cNvGraphicFramePr>
          <p:nvPr>
            <p:extLst>
              <p:ext uri="{D42A27DB-BD31-4B8C-83A1-F6EECF244321}">
                <p14:modId xmlns:p14="http://schemas.microsoft.com/office/powerpoint/2010/main" val="1967959644"/>
              </p:ext>
            </p:extLst>
          </p:nvPr>
        </p:nvGraphicFramePr>
        <p:xfrm>
          <a:off x="4381944" y="3620288"/>
          <a:ext cx="2287296" cy="254463"/>
        </p:xfrm>
        <a:graphic>
          <a:graphicData uri="http://schemas.openxmlformats.org/drawingml/2006/table">
            <a:tbl>
              <a:tblPr firstRow="1" bandRow="1">
                <a:tableStyleId>{5C22544A-7EE6-4342-B048-85BDC9FD1C3A}</a:tableStyleId>
              </a:tblPr>
              <a:tblGrid>
                <a:gridCol w="571824">
                  <a:extLst>
                    <a:ext uri="{9D8B030D-6E8A-4147-A177-3AD203B41FA5}">
                      <a16:colId xmlns:a16="http://schemas.microsoft.com/office/drawing/2014/main" val="729040055"/>
                    </a:ext>
                  </a:extLst>
                </a:gridCol>
                <a:gridCol w="571824">
                  <a:extLst>
                    <a:ext uri="{9D8B030D-6E8A-4147-A177-3AD203B41FA5}">
                      <a16:colId xmlns:a16="http://schemas.microsoft.com/office/drawing/2014/main" val="333545576"/>
                    </a:ext>
                  </a:extLst>
                </a:gridCol>
                <a:gridCol w="571824">
                  <a:extLst>
                    <a:ext uri="{9D8B030D-6E8A-4147-A177-3AD203B41FA5}">
                      <a16:colId xmlns:a16="http://schemas.microsoft.com/office/drawing/2014/main" val="784749418"/>
                    </a:ext>
                  </a:extLst>
                </a:gridCol>
                <a:gridCol w="571824">
                  <a:extLst>
                    <a:ext uri="{9D8B030D-6E8A-4147-A177-3AD203B41FA5}">
                      <a16:colId xmlns:a16="http://schemas.microsoft.com/office/drawing/2014/main" val="2818244284"/>
                    </a:ext>
                  </a:extLst>
                </a:gridCol>
              </a:tblGrid>
              <a:tr h="254463">
                <a:tc>
                  <a:txBody>
                    <a:bodyPr/>
                    <a:lstStyle/>
                    <a:p>
                      <a:r>
                        <a:rPr lang="es-ES" sz="1050"/>
                        <a:t>55.6%</a:t>
                      </a:r>
                    </a:p>
                  </a:txBody>
                  <a:tcPr/>
                </a:tc>
                <a:tc>
                  <a:txBody>
                    <a:bodyPr/>
                    <a:lstStyle/>
                    <a:p>
                      <a:r>
                        <a:rPr lang="es-ES" sz="1050"/>
                        <a:t>66.6%</a:t>
                      </a:r>
                    </a:p>
                  </a:txBody>
                  <a:tcPr/>
                </a:tc>
                <a:tc>
                  <a:txBody>
                    <a:bodyPr/>
                    <a:lstStyle/>
                    <a:p>
                      <a:r>
                        <a:rPr lang="es-ES" sz="1050"/>
                        <a:t>55.6%</a:t>
                      </a:r>
                    </a:p>
                  </a:txBody>
                  <a:tcPr/>
                </a:tc>
                <a:tc>
                  <a:txBody>
                    <a:bodyPr/>
                    <a:lstStyle/>
                    <a:p>
                      <a:r>
                        <a:rPr lang="es-ES" sz="1050" dirty="0"/>
                        <a:t>55.6%</a:t>
                      </a:r>
                    </a:p>
                  </a:txBody>
                  <a:tcPr/>
                </a:tc>
                <a:extLst>
                  <a:ext uri="{0D108BD9-81ED-4DB2-BD59-A6C34878D82A}">
                    <a16:rowId xmlns:a16="http://schemas.microsoft.com/office/drawing/2014/main" val="4018379279"/>
                  </a:ext>
                </a:extLst>
              </a:tr>
            </a:tbl>
          </a:graphicData>
        </a:graphic>
      </p:graphicFrame>
      <p:sp>
        <p:nvSpPr>
          <p:cNvPr id="2" name="Título 1">
            <a:extLst>
              <a:ext uri="{FF2B5EF4-FFF2-40B4-BE49-F238E27FC236}">
                <a16:creationId xmlns:a16="http://schemas.microsoft.com/office/drawing/2014/main" id="{D139F3C9-6B5D-4513-BDC1-74A94C308558}"/>
              </a:ext>
            </a:extLst>
          </p:cNvPr>
          <p:cNvSpPr>
            <a:spLocks noGrp="1"/>
          </p:cNvSpPr>
          <p:nvPr>
            <p:ph type="title"/>
          </p:nvPr>
        </p:nvSpPr>
        <p:spPr>
          <a:xfrm>
            <a:off x="2273616" y="4331536"/>
            <a:ext cx="8520600" cy="572700"/>
          </a:xfrm>
        </p:spPr>
        <p:txBody>
          <a:bodyPr/>
          <a:lstStyle/>
          <a:p>
            <a:pPr algn="ctr"/>
            <a:r>
              <a:rPr lang="es-ES" dirty="0"/>
              <a:t>Run 20200901-00</a:t>
            </a:r>
          </a:p>
        </p:txBody>
      </p:sp>
      <p:sp>
        <p:nvSpPr>
          <p:cNvPr id="10" name="Marcador de número de diapositiva 9">
            <a:extLst>
              <a:ext uri="{FF2B5EF4-FFF2-40B4-BE49-F238E27FC236}">
                <a16:creationId xmlns:a16="http://schemas.microsoft.com/office/drawing/2014/main" id="{FA0502DF-81E4-4037-9609-C3E6A4930E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32</a:t>
            </a:fld>
            <a:endParaRPr lang="es-CO"/>
          </a:p>
        </p:txBody>
      </p:sp>
      <p:sp>
        <p:nvSpPr>
          <p:cNvPr id="11" name="Google Shape;62;p14">
            <a:extLst>
              <a:ext uri="{FF2B5EF4-FFF2-40B4-BE49-F238E27FC236}">
                <a16:creationId xmlns:a16="http://schemas.microsoft.com/office/drawing/2014/main" id="{663011FB-21EC-4F62-A550-9E726DD8D6F1}"/>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3. Preliminar </a:t>
            </a:r>
            <a:r>
              <a:rPr lang="es-ES" dirty="0" err="1">
                <a:ea typeface="+mn-lt"/>
                <a:cs typeface="+mn-lt"/>
              </a:rPr>
              <a:t>results</a:t>
            </a:r>
            <a:endParaRPr lang="es-ES" dirty="0"/>
          </a:p>
        </p:txBody>
      </p:sp>
    </p:spTree>
    <p:extLst>
      <p:ext uri="{BB962C8B-B14F-4D97-AF65-F5344CB8AC3E}">
        <p14:creationId xmlns:p14="http://schemas.microsoft.com/office/powerpoint/2010/main" val="2352617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33C66-1AA9-4AF9-80D3-BBC6287C2C1F}"/>
              </a:ext>
            </a:extLst>
          </p:cNvPr>
          <p:cNvSpPr>
            <a:spLocks noGrp="1"/>
          </p:cNvSpPr>
          <p:nvPr>
            <p:ph type="title"/>
          </p:nvPr>
        </p:nvSpPr>
        <p:spPr/>
        <p:txBody>
          <a:bodyPr/>
          <a:lstStyle/>
          <a:p>
            <a:r>
              <a:rPr lang="es-ES" err="1"/>
              <a:t>Amazonian</a:t>
            </a:r>
            <a:r>
              <a:rPr lang="es-ES"/>
              <a:t> </a:t>
            </a:r>
            <a:r>
              <a:rPr lang="es-ES" err="1"/>
              <a:t>Region</a:t>
            </a:r>
            <a:r>
              <a:rPr lang="es-ES"/>
              <a:t> </a:t>
            </a:r>
          </a:p>
        </p:txBody>
      </p:sp>
      <p:sp>
        <p:nvSpPr>
          <p:cNvPr id="3" name="Marcador de texto 2">
            <a:extLst>
              <a:ext uri="{FF2B5EF4-FFF2-40B4-BE49-F238E27FC236}">
                <a16:creationId xmlns:a16="http://schemas.microsoft.com/office/drawing/2014/main" id="{82D3C5FB-21AC-4498-8A46-CD51B550DB33}"/>
              </a:ext>
            </a:extLst>
          </p:cNvPr>
          <p:cNvSpPr>
            <a:spLocks noGrp="1"/>
          </p:cNvSpPr>
          <p:nvPr>
            <p:ph type="body" idx="1"/>
          </p:nvPr>
        </p:nvSpPr>
        <p:spPr/>
        <p:txBody>
          <a:bodyPr/>
          <a:lstStyle/>
          <a:p>
            <a:endParaRPr lang="es-ES"/>
          </a:p>
        </p:txBody>
      </p:sp>
      <p:pic>
        <p:nvPicPr>
          <p:cNvPr id="5" name="Imagen 4" descr="Gráfico, Gráfico de barras&#10;&#10;Descripción generada automáticamente">
            <a:extLst>
              <a:ext uri="{FF2B5EF4-FFF2-40B4-BE49-F238E27FC236}">
                <a16:creationId xmlns:a16="http://schemas.microsoft.com/office/drawing/2014/main" id="{70EFA1AC-9439-4394-890F-AF7103CD4D51}"/>
              </a:ext>
            </a:extLst>
          </p:cNvPr>
          <p:cNvPicPr>
            <a:picLocks noChangeAspect="1"/>
          </p:cNvPicPr>
          <p:nvPr/>
        </p:nvPicPr>
        <p:blipFill>
          <a:blip r:embed="rId2"/>
          <a:stretch>
            <a:fillRect/>
          </a:stretch>
        </p:blipFill>
        <p:spPr>
          <a:xfrm>
            <a:off x="4506090" y="1867131"/>
            <a:ext cx="4324210" cy="2452119"/>
          </a:xfrm>
          <a:prstGeom prst="rect">
            <a:avLst/>
          </a:prstGeom>
        </p:spPr>
      </p:pic>
      <p:pic>
        <p:nvPicPr>
          <p:cNvPr id="7" name="Imagen 7" descr="Gráfico, Gráfico de barras&#10;&#10;Descripción generada automáticamente">
            <a:extLst>
              <a:ext uri="{FF2B5EF4-FFF2-40B4-BE49-F238E27FC236}">
                <a16:creationId xmlns:a16="http://schemas.microsoft.com/office/drawing/2014/main" id="{546AF300-ED02-4CB6-B30C-1CEF52479CD8}"/>
              </a:ext>
            </a:extLst>
          </p:cNvPr>
          <p:cNvPicPr>
            <a:picLocks noChangeAspect="1"/>
          </p:cNvPicPr>
          <p:nvPr/>
        </p:nvPicPr>
        <p:blipFill>
          <a:blip r:embed="rId3"/>
          <a:stretch>
            <a:fillRect/>
          </a:stretch>
        </p:blipFill>
        <p:spPr>
          <a:xfrm>
            <a:off x="155181" y="1867132"/>
            <a:ext cx="4315867" cy="2447948"/>
          </a:xfrm>
          <a:prstGeom prst="rect">
            <a:avLst/>
          </a:prstGeom>
        </p:spPr>
      </p:pic>
      <p:sp>
        <p:nvSpPr>
          <p:cNvPr id="4" name="Marcador de número de diapositiva 3">
            <a:extLst>
              <a:ext uri="{FF2B5EF4-FFF2-40B4-BE49-F238E27FC236}">
                <a16:creationId xmlns:a16="http://schemas.microsoft.com/office/drawing/2014/main" id="{198B8E63-A755-4716-B258-977079F8AB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33</a:t>
            </a:fld>
            <a:endParaRPr lang="es-CO"/>
          </a:p>
        </p:txBody>
      </p:sp>
    </p:spTree>
    <p:extLst>
      <p:ext uri="{BB962C8B-B14F-4D97-AF65-F5344CB8AC3E}">
        <p14:creationId xmlns:p14="http://schemas.microsoft.com/office/powerpoint/2010/main" val="1469912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33C66-1AA9-4AF9-80D3-BBC6287C2C1F}"/>
              </a:ext>
            </a:extLst>
          </p:cNvPr>
          <p:cNvSpPr>
            <a:spLocks noGrp="1"/>
          </p:cNvSpPr>
          <p:nvPr>
            <p:ph type="title"/>
          </p:nvPr>
        </p:nvSpPr>
        <p:spPr/>
        <p:txBody>
          <a:bodyPr/>
          <a:lstStyle/>
          <a:p>
            <a:r>
              <a:rPr lang="es-ES" err="1"/>
              <a:t>Caribbean</a:t>
            </a:r>
            <a:r>
              <a:rPr lang="es-ES"/>
              <a:t> </a:t>
            </a:r>
            <a:r>
              <a:rPr lang="es-ES" err="1"/>
              <a:t>Region</a:t>
            </a:r>
          </a:p>
        </p:txBody>
      </p:sp>
      <p:sp>
        <p:nvSpPr>
          <p:cNvPr id="3" name="Marcador de texto 2">
            <a:extLst>
              <a:ext uri="{FF2B5EF4-FFF2-40B4-BE49-F238E27FC236}">
                <a16:creationId xmlns:a16="http://schemas.microsoft.com/office/drawing/2014/main" id="{82D3C5FB-21AC-4498-8A46-CD51B550DB33}"/>
              </a:ext>
            </a:extLst>
          </p:cNvPr>
          <p:cNvSpPr>
            <a:spLocks noGrp="1"/>
          </p:cNvSpPr>
          <p:nvPr>
            <p:ph type="body" idx="1"/>
          </p:nvPr>
        </p:nvSpPr>
        <p:spPr/>
        <p:txBody>
          <a:bodyPr/>
          <a:lstStyle/>
          <a:p>
            <a:endParaRPr lang="es-ES"/>
          </a:p>
        </p:txBody>
      </p:sp>
      <p:pic>
        <p:nvPicPr>
          <p:cNvPr id="5" name="Imagen 6" descr="Gráfico, Gráfico de barras&#10;&#10;Descripción generada automáticamente">
            <a:extLst>
              <a:ext uri="{FF2B5EF4-FFF2-40B4-BE49-F238E27FC236}">
                <a16:creationId xmlns:a16="http://schemas.microsoft.com/office/drawing/2014/main" id="{19F85C88-1816-49DC-945F-AD6DBA9B2BF4}"/>
              </a:ext>
            </a:extLst>
          </p:cNvPr>
          <p:cNvPicPr>
            <a:picLocks noChangeAspect="1"/>
          </p:cNvPicPr>
          <p:nvPr/>
        </p:nvPicPr>
        <p:blipFill>
          <a:blip r:embed="rId2"/>
          <a:stretch>
            <a:fillRect/>
          </a:stretch>
        </p:blipFill>
        <p:spPr>
          <a:xfrm>
            <a:off x="835" y="1792798"/>
            <a:ext cx="4503586" cy="2584099"/>
          </a:xfrm>
          <a:prstGeom prst="rect">
            <a:avLst/>
          </a:prstGeom>
        </p:spPr>
      </p:pic>
      <p:pic>
        <p:nvPicPr>
          <p:cNvPr id="7" name="Imagen 7" descr="Gráfico, Gráfico de barras&#10;&#10;Descripción generada automáticamente">
            <a:extLst>
              <a:ext uri="{FF2B5EF4-FFF2-40B4-BE49-F238E27FC236}">
                <a16:creationId xmlns:a16="http://schemas.microsoft.com/office/drawing/2014/main" id="{3117109A-43F0-4ED8-80EB-557FD80BF08D}"/>
              </a:ext>
            </a:extLst>
          </p:cNvPr>
          <p:cNvPicPr>
            <a:picLocks noChangeAspect="1"/>
          </p:cNvPicPr>
          <p:nvPr/>
        </p:nvPicPr>
        <p:blipFill>
          <a:blip r:embed="rId3"/>
          <a:stretch>
            <a:fillRect/>
          </a:stretch>
        </p:blipFill>
        <p:spPr>
          <a:xfrm>
            <a:off x="4572834" y="1792798"/>
            <a:ext cx="4503586" cy="2584099"/>
          </a:xfrm>
          <a:prstGeom prst="rect">
            <a:avLst/>
          </a:prstGeom>
        </p:spPr>
      </p:pic>
      <p:sp>
        <p:nvSpPr>
          <p:cNvPr id="4" name="Marcador de número de diapositiva 3">
            <a:extLst>
              <a:ext uri="{FF2B5EF4-FFF2-40B4-BE49-F238E27FC236}">
                <a16:creationId xmlns:a16="http://schemas.microsoft.com/office/drawing/2014/main" id="{6323BA4F-3969-4969-AD96-D6DFDC99AD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34</a:t>
            </a:fld>
            <a:endParaRPr lang="es-CO"/>
          </a:p>
        </p:txBody>
      </p:sp>
    </p:spTree>
    <p:extLst>
      <p:ext uri="{BB962C8B-B14F-4D97-AF65-F5344CB8AC3E}">
        <p14:creationId xmlns:p14="http://schemas.microsoft.com/office/powerpoint/2010/main" val="623750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33C66-1AA9-4AF9-80D3-BBC6287C2C1F}"/>
              </a:ext>
            </a:extLst>
          </p:cNvPr>
          <p:cNvSpPr>
            <a:spLocks noGrp="1"/>
          </p:cNvSpPr>
          <p:nvPr>
            <p:ph type="title"/>
          </p:nvPr>
        </p:nvSpPr>
        <p:spPr/>
        <p:txBody>
          <a:bodyPr/>
          <a:lstStyle/>
          <a:p>
            <a:r>
              <a:rPr lang="es-ES"/>
              <a:t>Orinoquia </a:t>
            </a:r>
            <a:r>
              <a:rPr lang="es-ES" err="1"/>
              <a:t>Region</a:t>
            </a:r>
            <a:r>
              <a:rPr lang="es-ES"/>
              <a:t> </a:t>
            </a:r>
          </a:p>
        </p:txBody>
      </p:sp>
      <p:sp>
        <p:nvSpPr>
          <p:cNvPr id="3" name="Marcador de texto 2">
            <a:extLst>
              <a:ext uri="{FF2B5EF4-FFF2-40B4-BE49-F238E27FC236}">
                <a16:creationId xmlns:a16="http://schemas.microsoft.com/office/drawing/2014/main" id="{82D3C5FB-21AC-4498-8A46-CD51B550DB33}"/>
              </a:ext>
            </a:extLst>
          </p:cNvPr>
          <p:cNvSpPr>
            <a:spLocks noGrp="1"/>
          </p:cNvSpPr>
          <p:nvPr>
            <p:ph type="body" idx="1"/>
          </p:nvPr>
        </p:nvSpPr>
        <p:spPr/>
        <p:txBody>
          <a:bodyPr/>
          <a:lstStyle/>
          <a:p>
            <a:endParaRPr lang="es-ES"/>
          </a:p>
        </p:txBody>
      </p:sp>
      <p:pic>
        <p:nvPicPr>
          <p:cNvPr id="4" name="Imagen 5" descr="Gráfico, Gráfico de barras&#10;&#10;Descripción generada automáticamente">
            <a:extLst>
              <a:ext uri="{FF2B5EF4-FFF2-40B4-BE49-F238E27FC236}">
                <a16:creationId xmlns:a16="http://schemas.microsoft.com/office/drawing/2014/main" id="{0C06B9D4-DA73-4D85-81E5-6C8A2FD206E2}"/>
              </a:ext>
            </a:extLst>
          </p:cNvPr>
          <p:cNvPicPr>
            <a:picLocks noChangeAspect="1"/>
          </p:cNvPicPr>
          <p:nvPr/>
        </p:nvPicPr>
        <p:blipFill>
          <a:blip r:embed="rId2"/>
          <a:stretch>
            <a:fillRect/>
          </a:stretch>
        </p:blipFill>
        <p:spPr>
          <a:xfrm>
            <a:off x="34208" y="1849690"/>
            <a:ext cx="4591188" cy="2587118"/>
          </a:xfrm>
          <a:prstGeom prst="rect">
            <a:avLst/>
          </a:prstGeom>
        </p:spPr>
      </p:pic>
      <p:pic>
        <p:nvPicPr>
          <p:cNvPr id="6" name="Imagen 7">
            <a:extLst>
              <a:ext uri="{FF2B5EF4-FFF2-40B4-BE49-F238E27FC236}">
                <a16:creationId xmlns:a16="http://schemas.microsoft.com/office/drawing/2014/main" id="{1BBD3EDF-A641-4A82-88EE-4D7994A73843}"/>
              </a:ext>
            </a:extLst>
          </p:cNvPr>
          <p:cNvPicPr>
            <a:picLocks noChangeAspect="1"/>
          </p:cNvPicPr>
          <p:nvPr/>
        </p:nvPicPr>
        <p:blipFill>
          <a:blip r:embed="rId3"/>
          <a:stretch>
            <a:fillRect/>
          </a:stretch>
        </p:blipFill>
        <p:spPr>
          <a:xfrm>
            <a:off x="4677123" y="1849691"/>
            <a:ext cx="4503586" cy="2537060"/>
          </a:xfrm>
          <a:prstGeom prst="rect">
            <a:avLst/>
          </a:prstGeom>
        </p:spPr>
      </p:pic>
      <p:sp>
        <p:nvSpPr>
          <p:cNvPr id="5" name="Marcador de número de diapositiva 4">
            <a:extLst>
              <a:ext uri="{FF2B5EF4-FFF2-40B4-BE49-F238E27FC236}">
                <a16:creationId xmlns:a16="http://schemas.microsoft.com/office/drawing/2014/main" id="{5674A088-0537-4308-8226-63701042B7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35</a:t>
            </a:fld>
            <a:endParaRPr lang="es-CO"/>
          </a:p>
        </p:txBody>
      </p:sp>
    </p:spTree>
    <p:extLst>
      <p:ext uri="{BB962C8B-B14F-4D97-AF65-F5344CB8AC3E}">
        <p14:creationId xmlns:p14="http://schemas.microsoft.com/office/powerpoint/2010/main" val="3937296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33C66-1AA9-4AF9-80D3-BBC6287C2C1F}"/>
              </a:ext>
            </a:extLst>
          </p:cNvPr>
          <p:cNvSpPr>
            <a:spLocks noGrp="1"/>
          </p:cNvSpPr>
          <p:nvPr>
            <p:ph type="title"/>
          </p:nvPr>
        </p:nvSpPr>
        <p:spPr/>
        <p:txBody>
          <a:bodyPr/>
          <a:lstStyle/>
          <a:p>
            <a:r>
              <a:rPr lang="es-ES"/>
              <a:t>PacificRegion </a:t>
            </a:r>
          </a:p>
        </p:txBody>
      </p:sp>
      <p:sp>
        <p:nvSpPr>
          <p:cNvPr id="3" name="Marcador de texto 2">
            <a:extLst>
              <a:ext uri="{FF2B5EF4-FFF2-40B4-BE49-F238E27FC236}">
                <a16:creationId xmlns:a16="http://schemas.microsoft.com/office/drawing/2014/main" id="{82D3C5FB-21AC-4498-8A46-CD51B550DB33}"/>
              </a:ext>
            </a:extLst>
          </p:cNvPr>
          <p:cNvSpPr>
            <a:spLocks noGrp="1"/>
          </p:cNvSpPr>
          <p:nvPr>
            <p:ph type="body" idx="1"/>
          </p:nvPr>
        </p:nvSpPr>
        <p:spPr/>
        <p:txBody>
          <a:bodyPr/>
          <a:lstStyle/>
          <a:p>
            <a:endParaRPr lang="es-ES"/>
          </a:p>
        </p:txBody>
      </p:sp>
      <p:pic>
        <p:nvPicPr>
          <p:cNvPr id="4" name="Imagen 5" descr="Gráfico, Gráfico de barras&#10;&#10;Descripción generada automáticamente">
            <a:extLst>
              <a:ext uri="{FF2B5EF4-FFF2-40B4-BE49-F238E27FC236}">
                <a16:creationId xmlns:a16="http://schemas.microsoft.com/office/drawing/2014/main" id="{34100EEC-D747-44D7-9A66-EF6879DF9846}"/>
              </a:ext>
            </a:extLst>
          </p:cNvPr>
          <p:cNvPicPr>
            <a:picLocks noChangeAspect="1"/>
          </p:cNvPicPr>
          <p:nvPr/>
        </p:nvPicPr>
        <p:blipFill>
          <a:blip r:embed="rId2"/>
          <a:stretch>
            <a:fillRect/>
          </a:stretch>
        </p:blipFill>
        <p:spPr>
          <a:xfrm>
            <a:off x="964458" y="2174662"/>
            <a:ext cx="2743200" cy="1661856"/>
          </a:xfrm>
          <a:prstGeom prst="rect">
            <a:avLst/>
          </a:prstGeom>
        </p:spPr>
      </p:pic>
      <p:pic>
        <p:nvPicPr>
          <p:cNvPr id="6" name="Imagen 7">
            <a:extLst>
              <a:ext uri="{FF2B5EF4-FFF2-40B4-BE49-F238E27FC236}">
                <a16:creationId xmlns:a16="http://schemas.microsoft.com/office/drawing/2014/main" id="{6385621F-EFB0-444A-83AE-4C3F37C5C9A3}"/>
              </a:ext>
            </a:extLst>
          </p:cNvPr>
          <p:cNvPicPr>
            <a:picLocks noChangeAspect="1"/>
          </p:cNvPicPr>
          <p:nvPr/>
        </p:nvPicPr>
        <p:blipFill>
          <a:blip r:embed="rId3"/>
          <a:stretch>
            <a:fillRect/>
          </a:stretch>
        </p:blipFill>
        <p:spPr>
          <a:xfrm>
            <a:off x="4572834" y="2082888"/>
            <a:ext cx="2743200" cy="1661856"/>
          </a:xfrm>
          <a:prstGeom prst="rect">
            <a:avLst/>
          </a:prstGeom>
        </p:spPr>
      </p:pic>
      <p:sp>
        <p:nvSpPr>
          <p:cNvPr id="5" name="Marcador de número de diapositiva 4">
            <a:extLst>
              <a:ext uri="{FF2B5EF4-FFF2-40B4-BE49-F238E27FC236}">
                <a16:creationId xmlns:a16="http://schemas.microsoft.com/office/drawing/2014/main" id="{D18DAB82-AABC-413E-99BB-DBEB4B74A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36</a:t>
            </a:fld>
            <a:endParaRPr lang="es-CO"/>
          </a:p>
        </p:txBody>
      </p:sp>
    </p:spTree>
    <p:extLst>
      <p:ext uri="{BB962C8B-B14F-4D97-AF65-F5344CB8AC3E}">
        <p14:creationId xmlns:p14="http://schemas.microsoft.com/office/powerpoint/2010/main" val="2099621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F59C0D-C6E0-4243-B2D9-E1CF7DA7A353}"/>
              </a:ext>
            </a:extLst>
          </p:cNvPr>
          <p:cNvPicPr>
            <a:picLocks noChangeAspect="1"/>
          </p:cNvPicPr>
          <p:nvPr/>
        </p:nvPicPr>
        <p:blipFill>
          <a:blip r:embed="rId2"/>
          <a:stretch>
            <a:fillRect/>
          </a:stretch>
        </p:blipFill>
        <p:spPr>
          <a:xfrm>
            <a:off x="7028030" y="1885582"/>
            <a:ext cx="2033962" cy="1559091"/>
          </a:xfrm>
          <a:prstGeom prst="rect">
            <a:avLst/>
          </a:prstGeom>
        </p:spPr>
      </p:pic>
      <p:pic>
        <p:nvPicPr>
          <p:cNvPr id="6" name="Imagen 5">
            <a:extLst>
              <a:ext uri="{FF2B5EF4-FFF2-40B4-BE49-F238E27FC236}">
                <a16:creationId xmlns:a16="http://schemas.microsoft.com/office/drawing/2014/main" id="{C6C0C695-14AB-48DD-B817-ADE9910EF9AF}"/>
              </a:ext>
            </a:extLst>
          </p:cNvPr>
          <p:cNvPicPr>
            <a:picLocks noChangeAspect="1"/>
          </p:cNvPicPr>
          <p:nvPr/>
        </p:nvPicPr>
        <p:blipFill>
          <a:blip r:embed="rId3"/>
          <a:stretch>
            <a:fillRect/>
          </a:stretch>
        </p:blipFill>
        <p:spPr>
          <a:xfrm>
            <a:off x="2747918" y="868264"/>
            <a:ext cx="2109089" cy="1658835"/>
          </a:xfrm>
          <a:prstGeom prst="rect">
            <a:avLst/>
          </a:prstGeom>
        </p:spPr>
      </p:pic>
      <p:pic>
        <p:nvPicPr>
          <p:cNvPr id="8" name="Imagen 7">
            <a:extLst>
              <a:ext uri="{FF2B5EF4-FFF2-40B4-BE49-F238E27FC236}">
                <a16:creationId xmlns:a16="http://schemas.microsoft.com/office/drawing/2014/main" id="{115DD96D-7C83-462E-B6B5-D98FE5BA9457}"/>
              </a:ext>
            </a:extLst>
          </p:cNvPr>
          <p:cNvPicPr>
            <a:picLocks noChangeAspect="1"/>
          </p:cNvPicPr>
          <p:nvPr/>
        </p:nvPicPr>
        <p:blipFill>
          <a:blip r:embed="rId4"/>
          <a:stretch>
            <a:fillRect/>
          </a:stretch>
        </p:blipFill>
        <p:spPr>
          <a:xfrm>
            <a:off x="2761604" y="2665128"/>
            <a:ext cx="1892168" cy="1559091"/>
          </a:xfrm>
          <a:prstGeom prst="rect">
            <a:avLst/>
          </a:prstGeom>
        </p:spPr>
      </p:pic>
      <p:pic>
        <p:nvPicPr>
          <p:cNvPr id="10" name="Imagen 9">
            <a:extLst>
              <a:ext uri="{FF2B5EF4-FFF2-40B4-BE49-F238E27FC236}">
                <a16:creationId xmlns:a16="http://schemas.microsoft.com/office/drawing/2014/main" id="{407A0E7B-4196-4242-91A9-E74CDB61166D}"/>
              </a:ext>
            </a:extLst>
          </p:cNvPr>
          <p:cNvPicPr>
            <a:picLocks noChangeAspect="1"/>
          </p:cNvPicPr>
          <p:nvPr/>
        </p:nvPicPr>
        <p:blipFill>
          <a:blip r:embed="rId5"/>
          <a:stretch>
            <a:fillRect/>
          </a:stretch>
        </p:blipFill>
        <p:spPr>
          <a:xfrm>
            <a:off x="5133119" y="921519"/>
            <a:ext cx="1312802" cy="1469836"/>
          </a:xfrm>
          <a:prstGeom prst="rect">
            <a:avLst/>
          </a:prstGeom>
        </p:spPr>
      </p:pic>
      <p:pic>
        <p:nvPicPr>
          <p:cNvPr id="12" name="Imagen 11">
            <a:extLst>
              <a:ext uri="{FF2B5EF4-FFF2-40B4-BE49-F238E27FC236}">
                <a16:creationId xmlns:a16="http://schemas.microsoft.com/office/drawing/2014/main" id="{9F3181C7-5080-40DD-B887-0DC496BF9379}"/>
              </a:ext>
            </a:extLst>
          </p:cNvPr>
          <p:cNvPicPr>
            <a:picLocks noChangeAspect="1"/>
          </p:cNvPicPr>
          <p:nvPr/>
        </p:nvPicPr>
        <p:blipFill>
          <a:blip r:embed="rId6"/>
          <a:stretch>
            <a:fillRect/>
          </a:stretch>
        </p:blipFill>
        <p:spPr>
          <a:xfrm>
            <a:off x="5072823" y="2752146"/>
            <a:ext cx="1407220" cy="1521835"/>
          </a:xfrm>
          <a:prstGeom prst="rect">
            <a:avLst/>
          </a:prstGeom>
        </p:spPr>
      </p:pic>
      <p:pic>
        <p:nvPicPr>
          <p:cNvPr id="14" name="Imagen 13">
            <a:extLst>
              <a:ext uri="{FF2B5EF4-FFF2-40B4-BE49-F238E27FC236}">
                <a16:creationId xmlns:a16="http://schemas.microsoft.com/office/drawing/2014/main" id="{9DC17557-A01C-45B4-8426-C5739E11410E}"/>
              </a:ext>
            </a:extLst>
          </p:cNvPr>
          <p:cNvPicPr>
            <a:picLocks noChangeAspect="1"/>
          </p:cNvPicPr>
          <p:nvPr/>
        </p:nvPicPr>
        <p:blipFill>
          <a:blip r:embed="rId7"/>
          <a:stretch>
            <a:fillRect/>
          </a:stretch>
        </p:blipFill>
        <p:spPr>
          <a:xfrm>
            <a:off x="152797" y="2556656"/>
            <a:ext cx="1883901" cy="1559090"/>
          </a:xfrm>
          <a:prstGeom prst="rect">
            <a:avLst/>
          </a:prstGeom>
        </p:spPr>
      </p:pic>
      <p:pic>
        <p:nvPicPr>
          <p:cNvPr id="16" name="Imagen 15">
            <a:extLst>
              <a:ext uri="{FF2B5EF4-FFF2-40B4-BE49-F238E27FC236}">
                <a16:creationId xmlns:a16="http://schemas.microsoft.com/office/drawing/2014/main" id="{9F6C2BA9-25A0-4205-8887-0A0A384F0BD8}"/>
              </a:ext>
            </a:extLst>
          </p:cNvPr>
          <p:cNvPicPr>
            <a:picLocks noChangeAspect="1"/>
          </p:cNvPicPr>
          <p:nvPr/>
        </p:nvPicPr>
        <p:blipFill>
          <a:blip r:embed="rId8"/>
          <a:stretch>
            <a:fillRect/>
          </a:stretch>
        </p:blipFill>
        <p:spPr>
          <a:xfrm>
            <a:off x="33286" y="782365"/>
            <a:ext cx="2109089" cy="1670640"/>
          </a:xfrm>
          <a:prstGeom prst="rect">
            <a:avLst/>
          </a:prstGeom>
        </p:spPr>
      </p:pic>
      <p:cxnSp>
        <p:nvCxnSpPr>
          <p:cNvPr id="18" name="Conector recto de flecha 17">
            <a:extLst>
              <a:ext uri="{FF2B5EF4-FFF2-40B4-BE49-F238E27FC236}">
                <a16:creationId xmlns:a16="http://schemas.microsoft.com/office/drawing/2014/main" id="{EEC05F66-D9ED-43E3-A47F-83D9FCFFA346}"/>
              </a:ext>
            </a:extLst>
          </p:cNvPr>
          <p:cNvCxnSpPr/>
          <p:nvPr/>
        </p:nvCxnSpPr>
        <p:spPr>
          <a:xfrm>
            <a:off x="2142375" y="2571750"/>
            <a:ext cx="60554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Conector recto de flecha 18">
            <a:extLst>
              <a:ext uri="{FF2B5EF4-FFF2-40B4-BE49-F238E27FC236}">
                <a16:creationId xmlns:a16="http://schemas.microsoft.com/office/drawing/2014/main" id="{293EFE14-63B7-4502-8834-E45024821C08}"/>
              </a:ext>
            </a:extLst>
          </p:cNvPr>
          <p:cNvCxnSpPr/>
          <p:nvPr/>
        </p:nvCxnSpPr>
        <p:spPr>
          <a:xfrm>
            <a:off x="4527575" y="2548892"/>
            <a:ext cx="60554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Conector recto de flecha 19">
            <a:extLst>
              <a:ext uri="{FF2B5EF4-FFF2-40B4-BE49-F238E27FC236}">
                <a16:creationId xmlns:a16="http://schemas.microsoft.com/office/drawing/2014/main" id="{CD9AC16C-66EE-463C-AC68-3AD9C8C7A960}"/>
              </a:ext>
            </a:extLst>
          </p:cNvPr>
          <p:cNvCxnSpPr/>
          <p:nvPr/>
        </p:nvCxnSpPr>
        <p:spPr>
          <a:xfrm>
            <a:off x="6377677" y="2548892"/>
            <a:ext cx="60554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CuadroTexto 20">
            <a:extLst>
              <a:ext uri="{FF2B5EF4-FFF2-40B4-BE49-F238E27FC236}">
                <a16:creationId xmlns:a16="http://schemas.microsoft.com/office/drawing/2014/main" id="{EAA126C5-23B1-4FC7-8DB1-3B5ABCB68FB7}"/>
              </a:ext>
            </a:extLst>
          </p:cNvPr>
          <p:cNvSpPr txBox="1"/>
          <p:nvPr/>
        </p:nvSpPr>
        <p:spPr>
          <a:xfrm>
            <a:off x="584791" y="4497572"/>
            <a:ext cx="1579278" cy="307777"/>
          </a:xfrm>
          <a:prstGeom prst="rect">
            <a:avLst/>
          </a:prstGeom>
          <a:noFill/>
        </p:spPr>
        <p:txBody>
          <a:bodyPr wrap="none" rtlCol="0">
            <a:spAutoFit/>
          </a:bodyPr>
          <a:lstStyle/>
          <a:p>
            <a:r>
              <a:rPr lang="en-US"/>
              <a:t>Signal acquisition</a:t>
            </a:r>
          </a:p>
        </p:txBody>
      </p:sp>
      <p:sp>
        <p:nvSpPr>
          <p:cNvPr id="22" name="CuadroTexto 21">
            <a:extLst>
              <a:ext uri="{FF2B5EF4-FFF2-40B4-BE49-F238E27FC236}">
                <a16:creationId xmlns:a16="http://schemas.microsoft.com/office/drawing/2014/main" id="{E33D2CE7-2294-4784-9AFA-B6131F10D700}"/>
              </a:ext>
            </a:extLst>
          </p:cNvPr>
          <p:cNvSpPr txBox="1"/>
          <p:nvPr/>
        </p:nvSpPr>
        <p:spPr>
          <a:xfrm>
            <a:off x="2809365" y="4470706"/>
            <a:ext cx="1558440" cy="307777"/>
          </a:xfrm>
          <a:prstGeom prst="rect">
            <a:avLst/>
          </a:prstGeom>
          <a:noFill/>
        </p:spPr>
        <p:txBody>
          <a:bodyPr wrap="none" rtlCol="0">
            <a:spAutoFit/>
          </a:bodyPr>
          <a:lstStyle/>
          <a:p>
            <a:r>
              <a:rPr lang="en-US"/>
              <a:t>Signal smoothing</a:t>
            </a:r>
          </a:p>
        </p:txBody>
      </p:sp>
      <p:sp>
        <p:nvSpPr>
          <p:cNvPr id="23" name="CuadroTexto 22">
            <a:extLst>
              <a:ext uri="{FF2B5EF4-FFF2-40B4-BE49-F238E27FC236}">
                <a16:creationId xmlns:a16="http://schemas.microsoft.com/office/drawing/2014/main" id="{5736B6F7-1158-415F-AEC1-EC43169F7A69}"/>
              </a:ext>
            </a:extLst>
          </p:cNvPr>
          <p:cNvSpPr txBox="1"/>
          <p:nvPr/>
        </p:nvSpPr>
        <p:spPr>
          <a:xfrm>
            <a:off x="7543371" y="3700999"/>
            <a:ext cx="1447832" cy="523220"/>
          </a:xfrm>
          <a:prstGeom prst="rect">
            <a:avLst/>
          </a:prstGeom>
          <a:noFill/>
        </p:spPr>
        <p:txBody>
          <a:bodyPr wrap="none" rtlCol="0">
            <a:spAutoFit/>
          </a:bodyPr>
          <a:lstStyle/>
          <a:p>
            <a:r>
              <a:rPr lang="en-US" err="1"/>
              <a:t>Hypograph</a:t>
            </a:r>
            <a:r>
              <a:rPr lang="en-US"/>
              <a:t> </a:t>
            </a:r>
          </a:p>
          <a:p>
            <a:r>
              <a:rPr lang="en-US"/>
              <a:t>characterization</a:t>
            </a:r>
          </a:p>
        </p:txBody>
      </p:sp>
      <p:sp>
        <p:nvSpPr>
          <p:cNvPr id="24" name="CuadroTexto 23">
            <a:extLst>
              <a:ext uri="{FF2B5EF4-FFF2-40B4-BE49-F238E27FC236}">
                <a16:creationId xmlns:a16="http://schemas.microsoft.com/office/drawing/2014/main" id="{51F9584E-9FB9-40F6-94A6-02EE5DB9C10B}"/>
              </a:ext>
            </a:extLst>
          </p:cNvPr>
          <p:cNvSpPr txBox="1"/>
          <p:nvPr/>
        </p:nvSpPr>
        <p:spPr>
          <a:xfrm>
            <a:off x="3680473" y="823613"/>
            <a:ext cx="243978" cy="200055"/>
          </a:xfrm>
          <a:prstGeom prst="rect">
            <a:avLst/>
          </a:prstGeom>
          <a:noFill/>
        </p:spPr>
        <p:txBody>
          <a:bodyPr wrap="none" rtlCol="0">
            <a:spAutoFit/>
          </a:bodyPr>
          <a:lstStyle/>
          <a:p>
            <a:r>
              <a:rPr lang="en-US" sz="700" b="1"/>
              <a:t>Y</a:t>
            </a:r>
            <a:endParaRPr lang="en-US" b="1"/>
          </a:p>
        </p:txBody>
      </p:sp>
      <p:sp>
        <p:nvSpPr>
          <p:cNvPr id="25" name="CuadroTexto 24">
            <a:extLst>
              <a:ext uri="{FF2B5EF4-FFF2-40B4-BE49-F238E27FC236}">
                <a16:creationId xmlns:a16="http://schemas.microsoft.com/office/drawing/2014/main" id="{05261AD4-8752-4B09-81EE-153C6DAC2CB3}"/>
              </a:ext>
            </a:extLst>
          </p:cNvPr>
          <p:cNvSpPr txBox="1"/>
          <p:nvPr/>
        </p:nvSpPr>
        <p:spPr>
          <a:xfrm>
            <a:off x="3680473" y="2624792"/>
            <a:ext cx="234360" cy="200055"/>
          </a:xfrm>
          <a:prstGeom prst="rect">
            <a:avLst/>
          </a:prstGeom>
          <a:noFill/>
        </p:spPr>
        <p:txBody>
          <a:bodyPr wrap="none" rtlCol="0">
            <a:spAutoFit/>
          </a:bodyPr>
          <a:lstStyle/>
          <a:p>
            <a:r>
              <a:rPr lang="en-US" sz="700" b="1"/>
              <a:t>x</a:t>
            </a:r>
            <a:endParaRPr lang="en-US" b="1"/>
          </a:p>
        </p:txBody>
      </p:sp>
      <p:sp>
        <p:nvSpPr>
          <p:cNvPr id="27" name="Google Shape;62;p14">
            <a:extLst>
              <a:ext uri="{FF2B5EF4-FFF2-40B4-BE49-F238E27FC236}">
                <a16:creationId xmlns:a16="http://schemas.microsoft.com/office/drawing/2014/main" id="{97EC0C76-9700-47B6-86FF-D1B40C42D599}"/>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4. </a:t>
            </a:r>
            <a:r>
              <a:rPr lang="es-ES" err="1">
                <a:ea typeface="+mn-lt"/>
                <a:cs typeface="+mn-lt"/>
              </a:rPr>
              <a:t>Current</a:t>
            </a:r>
            <a:r>
              <a:rPr lang="es-ES">
                <a:ea typeface="+mn-lt"/>
                <a:cs typeface="+mn-lt"/>
              </a:rPr>
              <a:t> and </a:t>
            </a:r>
            <a:r>
              <a:rPr lang="es-ES" err="1">
                <a:ea typeface="+mn-lt"/>
                <a:cs typeface="+mn-lt"/>
              </a:rPr>
              <a:t>future</a:t>
            </a:r>
            <a:r>
              <a:rPr lang="es-ES">
                <a:ea typeface="+mn-lt"/>
                <a:cs typeface="+mn-lt"/>
              </a:rPr>
              <a:t> </a:t>
            </a:r>
            <a:r>
              <a:rPr lang="es-ES" err="1">
                <a:ea typeface="+mn-lt"/>
                <a:cs typeface="+mn-lt"/>
              </a:rPr>
              <a:t>work</a:t>
            </a:r>
            <a:endParaRPr lang="es-ES">
              <a:cs typeface="Arial"/>
            </a:endParaRPr>
          </a:p>
        </p:txBody>
      </p:sp>
      <p:sp>
        <p:nvSpPr>
          <p:cNvPr id="2" name="Marcador de número de diapositiva 1">
            <a:extLst>
              <a:ext uri="{FF2B5EF4-FFF2-40B4-BE49-F238E27FC236}">
                <a16:creationId xmlns:a16="http://schemas.microsoft.com/office/drawing/2014/main" id="{0F1C9B23-DA85-415B-9182-4BD451DF19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37</a:t>
            </a:fld>
            <a:endParaRPr lang="es-CO"/>
          </a:p>
        </p:txBody>
      </p:sp>
    </p:spTree>
    <p:extLst>
      <p:ext uri="{BB962C8B-B14F-4D97-AF65-F5344CB8AC3E}">
        <p14:creationId xmlns:p14="http://schemas.microsoft.com/office/powerpoint/2010/main" val="760289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2"/>
          <p:cNvSpPr txBox="1">
            <a:spLocks noGrp="1"/>
          </p:cNvSpPr>
          <p:nvPr>
            <p:ph type="body" idx="1"/>
          </p:nvPr>
        </p:nvSpPr>
        <p:spPr>
          <a:xfrm>
            <a:off x="311700" y="1591403"/>
            <a:ext cx="8520600" cy="1960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SOTO “</a:t>
            </a:r>
            <a:r>
              <a:rPr lang="es-CO" dirty="0" err="1"/>
              <a:t>Sensitivity</a:t>
            </a:r>
            <a:r>
              <a:rPr lang="es-CO" dirty="0"/>
              <a:t> </a:t>
            </a:r>
            <a:r>
              <a:rPr lang="es-CO" dirty="0" err="1"/>
              <a:t>analysis</a:t>
            </a:r>
            <a:r>
              <a:rPr lang="es-CO" dirty="0"/>
              <a:t> </a:t>
            </a:r>
            <a:r>
              <a:rPr lang="es-CO" dirty="0" err="1"/>
              <a:t>for</a:t>
            </a:r>
            <a:r>
              <a:rPr lang="es-CO" dirty="0"/>
              <a:t> </a:t>
            </a:r>
            <a:r>
              <a:rPr lang="es-CO" dirty="0" err="1"/>
              <a:t>different</a:t>
            </a:r>
            <a:r>
              <a:rPr lang="es-CO" dirty="0"/>
              <a:t> </a:t>
            </a:r>
            <a:r>
              <a:rPr lang="es-CO" dirty="0" err="1"/>
              <a:t>observation</a:t>
            </a:r>
            <a:r>
              <a:rPr lang="es-CO" dirty="0"/>
              <a:t> </a:t>
            </a:r>
            <a:r>
              <a:rPr lang="es-CO" dirty="0" err="1"/>
              <a:t>sources</a:t>
            </a:r>
            <a:r>
              <a:rPr lang="es-CO" dirty="0"/>
              <a:t> </a:t>
            </a:r>
            <a:r>
              <a:rPr lang="es-CO" dirty="0" err="1"/>
              <a:t>assimilation</a:t>
            </a:r>
            <a:r>
              <a:rPr lang="es-CO" dirty="0"/>
              <a:t> </a:t>
            </a:r>
            <a:r>
              <a:rPr lang="en" dirty="0"/>
              <a:t>”</a:t>
            </a:r>
            <a:endParaRPr dirty="0"/>
          </a:p>
          <a:p>
            <a:pPr marL="0" lvl="0" indent="0" algn="l" rtl="0">
              <a:spcBef>
                <a:spcPts val="1600"/>
              </a:spcBef>
              <a:spcAft>
                <a:spcPts val="0"/>
              </a:spcAft>
              <a:buNone/>
            </a:pPr>
            <a:endParaRPr dirty="0"/>
          </a:p>
          <a:p>
            <a:pPr marL="0" indent="0">
              <a:spcBef>
                <a:spcPts val="1600"/>
              </a:spcBef>
              <a:spcAft>
                <a:spcPts val="1600"/>
              </a:spcAft>
              <a:buNone/>
            </a:pPr>
            <a:r>
              <a:rPr lang="en" dirty="0"/>
              <a:t>JHON  “</a:t>
            </a:r>
            <a:r>
              <a:rPr lang="es-CO" dirty="0"/>
              <a:t>PBL </a:t>
            </a:r>
            <a:r>
              <a:rPr lang="es-CO" dirty="0" err="1"/>
              <a:t>estimation</a:t>
            </a:r>
            <a:r>
              <a:rPr lang="es-CO" dirty="0"/>
              <a:t> </a:t>
            </a:r>
            <a:r>
              <a:rPr lang="es-CO" dirty="0" err="1"/>
              <a:t>through</a:t>
            </a:r>
            <a:r>
              <a:rPr lang="es-CO" dirty="0"/>
              <a:t> Data </a:t>
            </a:r>
            <a:r>
              <a:rPr lang="es-CO" dirty="0" err="1"/>
              <a:t>assimilation</a:t>
            </a:r>
            <a:r>
              <a:rPr lang="es-CO" dirty="0"/>
              <a:t> WRF </a:t>
            </a:r>
            <a:r>
              <a:rPr lang="es-CO" dirty="0" err="1"/>
              <a:t>experiments</a:t>
            </a:r>
            <a:r>
              <a:rPr lang="en" dirty="0"/>
              <a:t>”</a:t>
            </a:r>
            <a:endParaRPr dirty="0"/>
          </a:p>
        </p:txBody>
      </p:sp>
      <p:sp>
        <p:nvSpPr>
          <p:cNvPr id="4" name="Google Shape;62;p14">
            <a:extLst>
              <a:ext uri="{FF2B5EF4-FFF2-40B4-BE49-F238E27FC236}">
                <a16:creationId xmlns:a16="http://schemas.microsoft.com/office/drawing/2014/main" id="{E1BBB4F6-D24B-4286-996E-917D4CB74229}"/>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4. </a:t>
            </a:r>
            <a:r>
              <a:rPr lang="es-ES" dirty="0" err="1">
                <a:ea typeface="+mn-lt"/>
                <a:cs typeface="+mn-lt"/>
              </a:rPr>
              <a:t>Current</a:t>
            </a:r>
            <a:r>
              <a:rPr lang="es-ES" dirty="0">
                <a:ea typeface="+mn-lt"/>
                <a:cs typeface="+mn-lt"/>
              </a:rPr>
              <a:t> and </a:t>
            </a:r>
            <a:r>
              <a:rPr lang="es-ES" dirty="0" err="1">
                <a:ea typeface="+mn-lt"/>
                <a:cs typeface="+mn-lt"/>
              </a:rPr>
              <a:t>future</a:t>
            </a:r>
            <a:r>
              <a:rPr lang="es-ES" dirty="0">
                <a:ea typeface="+mn-lt"/>
                <a:cs typeface="+mn-lt"/>
              </a:rPr>
              <a:t> </a:t>
            </a:r>
            <a:r>
              <a:rPr lang="es-ES" dirty="0" err="1">
                <a:ea typeface="+mn-lt"/>
                <a:cs typeface="+mn-lt"/>
              </a:rPr>
              <a:t>work</a:t>
            </a:r>
            <a:endParaRPr lang="es-ES" dirty="0">
              <a:cs typeface="Arial"/>
            </a:endParaRPr>
          </a:p>
        </p:txBody>
      </p:sp>
      <p:sp>
        <p:nvSpPr>
          <p:cNvPr id="2" name="Marcador de número de diapositiva 1">
            <a:extLst>
              <a:ext uri="{FF2B5EF4-FFF2-40B4-BE49-F238E27FC236}">
                <a16:creationId xmlns:a16="http://schemas.microsoft.com/office/drawing/2014/main" id="{086C23EA-8779-4F15-99CC-A4EDC53AF7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38</a:t>
            </a:fld>
            <a:endParaRPr lang="es-CO"/>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E05B03-C676-4F7A-AF4D-B8E61D96D569}"/>
              </a:ext>
            </a:extLst>
          </p:cNvPr>
          <p:cNvSpPr>
            <a:spLocks noGrp="1"/>
          </p:cNvSpPr>
          <p:nvPr>
            <p:ph type="title"/>
          </p:nvPr>
        </p:nvSpPr>
        <p:spPr/>
        <p:txBody>
          <a:bodyPr/>
          <a:lstStyle/>
          <a:p>
            <a:r>
              <a:rPr lang="es-MX" dirty="0"/>
              <a:t>Next </a:t>
            </a:r>
            <a:r>
              <a:rPr lang="es-MX" dirty="0" err="1"/>
              <a:t>steps</a:t>
            </a:r>
            <a:r>
              <a:rPr lang="es-MX" dirty="0"/>
              <a:t> </a:t>
            </a:r>
            <a:r>
              <a:rPr lang="es-MX" dirty="0" err="1"/>
              <a:t>checklist</a:t>
            </a:r>
            <a:endParaRPr lang="es-CO" dirty="0"/>
          </a:p>
        </p:txBody>
      </p:sp>
      <p:sp>
        <p:nvSpPr>
          <p:cNvPr id="3" name="Marcador de texto 2">
            <a:extLst>
              <a:ext uri="{FF2B5EF4-FFF2-40B4-BE49-F238E27FC236}">
                <a16:creationId xmlns:a16="http://schemas.microsoft.com/office/drawing/2014/main" id="{E20B0577-94CF-443B-A306-D818D37F15CB}"/>
              </a:ext>
            </a:extLst>
          </p:cNvPr>
          <p:cNvSpPr>
            <a:spLocks noGrp="1"/>
          </p:cNvSpPr>
          <p:nvPr>
            <p:ph type="body" idx="1"/>
          </p:nvPr>
        </p:nvSpPr>
        <p:spPr>
          <a:xfrm>
            <a:off x="500558" y="1529665"/>
            <a:ext cx="8520600" cy="3416400"/>
          </a:xfrm>
        </p:spPr>
        <p:txBody>
          <a:bodyPr/>
          <a:lstStyle/>
          <a:p>
            <a:r>
              <a:rPr lang="es-MX" sz="1600" dirty="0"/>
              <a:t>Imágenes a las resolución del WRF– Sara, las pasa a la matriz </a:t>
            </a:r>
            <a:r>
              <a:rPr lang="es-MX" sz="1600" b="1" dirty="0"/>
              <a:t>Sara</a:t>
            </a:r>
            <a:r>
              <a:rPr lang="es-MX" sz="1600" dirty="0"/>
              <a:t> y </a:t>
            </a:r>
            <a:r>
              <a:rPr lang="es-MX" sz="1600" b="1" dirty="0"/>
              <a:t>Andrés  80%</a:t>
            </a:r>
          </a:p>
          <a:p>
            <a:r>
              <a:rPr lang="es-MX" sz="1600" dirty="0"/>
              <a:t>Imágenes radar desde el Little R—Soto, las pasa a la matriz </a:t>
            </a:r>
            <a:r>
              <a:rPr lang="es-MX" sz="1600" b="1" dirty="0"/>
              <a:t>Andrés</a:t>
            </a:r>
            <a:r>
              <a:rPr lang="es-MX" sz="1600" dirty="0"/>
              <a:t> y </a:t>
            </a:r>
            <a:r>
              <a:rPr lang="es-MX" sz="1600" b="1" dirty="0"/>
              <a:t>Soto   60%</a:t>
            </a:r>
          </a:p>
          <a:p>
            <a:r>
              <a:rPr lang="es-MX" sz="1600" dirty="0"/>
              <a:t>Código METAR generalizado para generar la matriz </a:t>
            </a:r>
            <a:r>
              <a:rPr lang="es-MX" sz="1600" b="1" dirty="0" err="1"/>
              <a:t>Jhon</a:t>
            </a:r>
            <a:r>
              <a:rPr lang="es-MX" sz="1600" b="1" dirty="0"/>
              <a:t>    </a:t>
            </a:r>
          </a:p>
          <a:p>
            <a:r>
              <a:rPr lang="es-MX" sz="1600" dirty="0"/>
              <a:t>Código Sondas generalizado para generar la matriz </a:t>
            </a:r>
            <a:r>
              <a:rPr lang="es-MX" sz="1600" b="1" dirty="0"/>
              <a:t>Andrés      </a:t>
            </a:r>
          </a:p>
          <a:p>
            <a:r>
              <a:rPr lang="es-CO" sz="1600" dirty="0"/>
              <a:t>Leer el articulo cada uno y dar un </a:t>
            </a:r>
            <a:r>
              <a:rPr lang="es-CO" sz="1600" dirty="0" err="1"/>
              <a:t>feedback</a:t>
            </a:r>
            <a:endParaRPr lang="es-CO" sz="1600" dirty="0"/>
          </a:p>
          <a:p>
            <a:r>
              <a:rPr lang="es-CO" sz="1600" dirty="0"/>
              <a:t>Repetir experimentos de precipitación</a:t>
            </a:r>
          </a:p>
          <a:p>
            <a:r>
              <a:rPr lang="es-CO" sz="1600" dirty="0"/>
              <a:t>Comparación vertical sondas   Yarce Soto </a:t>
            </a:r>
            <a:r>
              <a:rPr lang="es-CO" sz="1600" dirty="0" err="1"/>
              <a:t>Jhon</a:t>
            </a:r>
            <a:endParaRPr lang="es-CO" sz="1600" dirty="0"/>
          </a:p>
          <a:p>
            <a:r>
              <a:rPr lang="es-CO" sz="1600" dirty="0"/>
              <a:t>Generar capas verticales Alturas</a:t>
            </a:r>
            <a:r>
              <a:rPr lang="es-CO" sz="1600" dirty="0">
                <a:sym typeface="Wingdings" panose="05000000000000000000" pitchFamily="2" charset="2"/>
              </a:rPr>
              <a:t>Presiones </a:t>
            </a:r>
            <a:r>
              <a:rPr lang="es-CO" sz="1600" b="1" dirty="0">
                <a:sym typeface="Wingdings" panose="05000000000000000000" pitchFamily="2" charset="2"/>
              </a:rPr>
              <a:t>Soto</a:t>
            </a:r>
            <a:r>
              <a:rPr lang="es-CO" sz="1600" dirty="0">
                <a:sym typeface="Wingdings" panose="05000000000000000000" pitchFamily="2" charset="2"/>
              </a:rPr>
              <a:t> y </a:t>
            </a:r>
            <a:r>
              <a:rPr lang="es-CO" sz="1600" b="1" dirty="0" err="1">
                <a:sym typeface="Wingdings" panose="05000000000000000000" pitchFamily="2" charset="2"/>
              </a:rPr>
              <a:t>Jhon</a:t>
            </a:r>
            <a:endParaRPr lang="es-CO" sz="1600" b="1" dirty="0">
              <a:sym typeface="Wingdings" panose="05000000000000000000" pitchFamily="2" charset="2"/>
            </a:endParaRPr>
          </a:p>
          <a:p>
            <a:r>
              <a:rPr lang="es-CO" sz="1600" b="1" dirty="0">
                <a:sym typeface="Wingdings" panose="05000000000000000000" pitchFamily="2" charset="2"/>
              </a:rPr>
              <a:t>Soto</a:t>
            </a:r>
            <a:r>
              <a:rPr lang="es-CO" sz="1600" dirty="0">
                <a:sym typeface="Wingdings" panose="05000000000000000000" pitchFamily="2" charset="2"/>
              </a:rPr>
              <a:t>. Preguntar datos de volumen de helio usado para estimar velocidades de ascenso. Tipo de globo.</a:t>
            </a:r>
          </a:p>
          <a:p>
            <a:endParaRPr lang="es-CO" sz="1600" dirty="0"/>
          </a:p>
        </p:txBody>
      </p:sp>
      <p:sp>
        <p:nvSpPr>
          <p:cNvPr id="4" name="Marcador de número de diapositiva 3">
            <a:extLst>
              <a:ext uri="{FF2B5EF4-FFF2-40B4-BE49-F238E27FC236}">
                <a16:creationId xmlns:a16="http://schemas.microsoft.com/office/drawing/2014/main" id="{D474F6E8-6C6B-47BB-95C7-BE7844BAB4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39</a:t>
            </a:fld>
            <a:endParaRPr lang="es-CO"/>
          </a:p>
        </p:txBody>
      </p:sp>
    </p:spTree>
    <p:extLst>
      <p:ext uri="{BB962C8B-B14F-4D97-AF65-F5344CB8AC3E}">
        <p14:creationId xmlns:p14="http://schemas.microsoft.com/office/powerpoint/2010/main" val="212297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E72446E-7E04-45A7-B1DD-DE5CBC9CAA6B}"/>
              </a:ext>
            </a:extLst>
          </p:cNvPr>
          <p:cNvSpPr txBox="1"/>
          <p:nvPr/>
        </p:nvSpPr>
        <p:spPr>
          <a:xfrm>
            <a:off x="361592" y="3988214"/>
            <a:ext cx="822585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t>Since the operational implementation of the WRF model in the FAC in 2006, different studies have been carried out that seek to validate the capacity of the model to forecast various meteorological phenomena such as rain (Caceres 2007 and Jimenez 2014), convective systems (Aragon, 2015), fog and mist (Martinez 2015).</a:t>
            </a:r>
            <a:endParaRPr lang="es-ES" dirty="0"/>
          </a:p>
        </p:txBody>
      </p:sp>
      <p:sp>
        <p:nvSpPr>
          <p:cNvPr id="4" name="Google Shape;68;p15">
            <a:extLst>
              <a:ext uri="{FF2B5EF4-FFF2-40B4-BE49-F238E27FC236}">
                <a16:creationId xmlns:a16="http://schemas.microsoft.com/office/drawing/2014/main" id="{CF76C92D-F293-44E1-8EAB-DA2C2C74CC7D}"/>
              </a:ext>
            </a:extLst>
          </p:cNvPr>
          <p:cNvSpPr txBox="1">
            <a:spLocks/>
          </p:cNvSpPr>
          <p:nvPr/>
        </p:nvSpPr>
        <p:spPr>
          <a:xfrm>
            <a:off x="559710" y="745782"/>
            <a:ext cx="4272091" cy="540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4999"/>
              </a:lnSpc>
              <a:buSzPts val="1100"/>
            </a:pPr>
            <a:r>
              <a:rPr lang="es-ES" sz="1600" b="1" err="1"/>
              <a:t>Evolution</a:t>
            </a:r>
            <a:r>
              <a:rPr lang="es-ES" sz="1600" b="1"/>
              <a:t> </a:t>
            </a:r>
            <a:r>
              <a:rPr lang="es-ES" sz="1600" b="1" err="1"/>
              <a:t>of</a:t>
            </a:r>
            <a:r>
              <a:rPr lang="es-ES" sz="1600" b="1"/>
              <a:t> </a:t>
            </a:r>
            <a:r>
              <a:rPr lang="es-ES" sz="1600" b="1" err="1"/>
              <a:t>the</a:t>
            </a:r>
            <a:r>
              <a:rPr lang="es-ES" sz="1600" b="1"/>
              <a:t> WRF in </a:t>
            </a:r>
            <a:r>
              <a:rPr lang="es-ES" sz="1600" b="1" err="1"/>
              <a:t>the</a:t>
            </a:r>
            <a:r>
              <a:rPr lang="es-ES" sz="1600" b="1"/>
              <a:t> FAC</a:t>
            </a:r>
          </a:p>
          <a:p>
            <a:pPr>
              <a:lnSpc>
                <a:spcPct val="115000"/>
              </a:lnSpc>
              <a:spcBef>
                <a:spcPts val="1600"/>
              </a:spcBef>
              <a:spcAft>
                <a:spcPts val="1600"/>
              </a:spcAft>
              <a:buSzPts val="1100"/>
            </a:pPr>
            <a:endParaRPr lang="es-ES" sz="1800">
              <a:solidFill>
                <a:schemeClr val="dk2"/>
              </a:solidFill>
            </a:endParaRPr>
          </a:p>
        </p:txBody>
      </p:sp>
      <p:pic>
        <p:nvPicPr>
          <p:cNvPr id="1026" name="Picture 2">
            <a:extLst>
              <a:ext uri="{FF2B5EF4-FFF2-40B4-BE49-F238E27FC236}">
                <a16:creationId xmlns:a16="http://schemas.microsoft.com/office/drawing/2014/main" id="{D0F0BD53-02FF-4AF9-A70D-A09C225A3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457211"/>
            <a:ext cx="1738402" cy="20088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99F656A-D2C1-4F7D-BC4E-E22CBBF13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618" y="1457211"/>
            <a:ext cx="1738402" cy="200887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62;p14">
            <a:extLst>
              <a:ext uri="{FF2B5EF4-FFF2-40B4-BE49-F238E27FC236}">
                <a16:creationId xmlns:a16="http://schemas.microsoft.com/office/drawing/2014/main" id="{1279C0F5-01E9-42E0-B972-EFEA56A9994F}"/>
              </a:ext>
            </a:extLst>
          </p:cNvPr>
          <p:cNvSpPr txBox="1">
            <a:spLocks noGrp="1"/>
          </p:cNvSpPr>
          <p:nvPr>
            <p:ph type="title"/>
          </p:nvPr>
        </p:nvSpPr>
        <p:spPr>
          <a:xfrm>
            <a:off x="-1007" y="211407"/>
            <a:ext cx="4476968" cy="572700"/>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p>
            <a:r>
              <a:rPr lang="es-ES">
                <a:ea typeface="+mn-lt"/>
                <a:cs typeface="+mn-lt"/>
              </a:rPr>
              <a:t>1. </a:t>
            </a:r>
            <a:r>
              <a:rPr lang="es-ES" err="1">
                <a:ea typeface="+mn-lt"/>
                <a:cs typeface="+mn-lt"/>
              </a:rPr>
              <a:t>Work</a:t>
            </a:r>
            <a:r>
              <a:rPr lang="es-ES">
                <a:ea typeface="+mn-lt"/>
                <a:cs typeface="+mn-lt"/>
              </a:rPr>
              <a:t> </a:t>
            </a:r>
            <a:r>
              <a:rPr lang="es-ES" err="1">
                <a:ea typeface="+mn-lt"/>
                <a:cs typeface="+mn-lt"/>
              </a:rPr>
              <a:t>team</a:t>
            </a:r>
            <a:r>
              <a:rPr lang="es-ES">
                <a:ea typeface="+mn-lt"/>
                <a:cs typeface="+mn-lt"/>
              </a:rPr>
              <a:t> </a:t>
            </a:r>
            <a:r>
              <a:rPr lang="es-ES" err="1">
                <a:ea typeface="+mn-lt"/>
                <a:cs typeface="+mn-lt"/>
              </a:rPr>
              <a:t>motivation</a:t>
            </a:r>
            <a:endParaRPr lang="es-ES" err="1"/>
          </a:p>
        </p:txBody>
      </p:sp>
      <p:graphicFrame>
        <p:nvGraphicFramePr>
          <p:cNvPr id="8" name="Diagrama 8">
            <a:extLst>
              <a:ext uri="{FF2B5EF4-FFF2-40B4-BE49-F238E27FC236}">
                <a16:creationId xmlns:a16="http://schemas.microsoft.com/office/drawing/2014/main" id="{E3146D52-F279-43DC-ABD6-799CF1D428FE}"/>
              </a:ext>
            </a:extLst>
          </p:cNvPr>
          <p:cNvGraphicFramePr/>
          <p:nvPr>
            <p:extLst>
              <p:ext uri="{D42A27DB-BD31-4B8C-83A1-F6EECF244321}">
                <p14:modId xmlns:p14="http://schemas.microsoft.com/office/powerpoint/2010/main" val="2031539131"/>
              </p:ext>
            </p:extLst>
          </p:nvPr>
        </p:nvGraphicFramePr>
        <p:xfrm>
          <a:off x="2361480" y="742951"/>
          <a:ext cx="4572000"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Imagen 2" descr="Imagen que contiene flor, planta&#10;&#10;Descripción generada automáticamente">
            <a:extLst>
              <a:ext uri="{FF2B5EF4-FFF2-40B4-BE49-F238E27FC236}">
                <a16:creationId xmlns:a16="http://schemas.microsoft.com/office/drawing/2014/main" id="{8E84BF4D-F8B6-49E0-A36C-72394DDF2F31}"/>
              </a:ext>
            </a:extLst>
          </p:cNvPr>
          <p:cNvPicPr>
            <a:picLocks noChangeAspect="1"/>
          </p:cNvPicPr>
          <p:nvPr/>
        </p:nvPicPr>
        <p:blipFill>
          <a:blip r:embed="rId9"/>
          <a:stretch>
            <a:fillRect/>
          </a:stretch>
        </p:blipFill>
        <p:spPr>
          <a:xfrm>
            <a:off x="5286990" y="102928"/>
            <a:ext cx="843369" cy="1068425"/>
          </a:xfrm>
          <a:prstGeom prst="rect">
            <a:avLst/>
          </a:prstGeom>
        </p:spPr>
      </p:pic>
      <p:sp>
        <p:nvSpPr>
          <p:cNvPr id="19" name="Elipse 18">
            <a:extLst>
              <a:ext uri="{FF2B5EF4-FFF2-40B4-BE49-F238E27FC236}">
                <a16:creationId xmlns:a16="http://schemas.microsoft.com/office/drawing/2014/main" id="{6F9C70A2-6991-49D5-A0E0-9E054B6FBFFE}"/>
              </a:ext>
            </a:extLst>
          </p:cNvPr>
          <p:cNvSpPr/>
          <p:nvPr/>
        </p:nvSpPr>
        <p:spPr>
          <a:xfrm>
            <a:off x="5921030" y="2367132"/>
            <a:ext cx="418657" cy="425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042FC3EE-42C4-40E1-AF03-479E9F083B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a:t>
            </a:fld>
            <a:endParaRPr lang="es-CO"/>
          </a:p>
        </p:txBody>
      </p:sp>
    </p:spTree>
    <p:extLst>
      <p:ext uri="{BB962C8B-B14F-4D97-AF65-F5344CB8AC3E}">
        <p14:creationId xmlns:p14="http://schemas.microsoft.com/office/powerpoint/2010/main" val="2011577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9E3945-08D7-4781-8F49-975CE5EEBFEE}"/>
              </a:ext>
            </a:extLst>
          </p:cNvPr>
          <p:cNvSpPr>
            <a:spLocks noGrp="1"/>
          </p:cNvSpPr>
          <p:nvPr>
            <p:ph type="title"/>
          </p:nvPr>
        </p:nvSpPr>
        <p:spPr/>
        <p:txBody>
          <a:bodyPr/>
          <a:lstStyle/>
          <a:p>
            <a:endParaRPr lang="es-CO" dirty="0"/>
          </a:p>
        </p:txBody>
      </p:sp>
      <p:sp>
        <p:nvSpPr>
          <p:cNvPr id="3" name="Marcador de texto 2">
            <a:extLst>
              <a:ext uri="{FF2B5EF4-FFF2-40B4-BE49-F238E27FC236}">
                <a16:creationId xmlns:a16="http://schemas.microsoft.com/office/drawing/2014/main" id="{353A8342-5327-41C9-B351-3A7CC29CBD13}"/>
              </a:ext>
            </a:extLst>
          </p:cNvPr>
          <p:cNvSpPr>
            <a:spLocks noGrp="1"/>
          </p:cNvSpPr>
          <p:nvPr>
            <p:ph type="body" idx="1"/>
          </p:nvPr>
        </p:nvSpPr>
        <p:spPr/>
        <p:txBody>
          <a:bodyPr/>
          <a:lstStyle/>
          <a:p>
            <a:r>
              <a:rPr lang="es-MX" dirty="0"/>
              <a:t>Metodología de armada de cubo en el documento del texto</a:t>
            </a:r>
          </a:p>
          <a:p>
            <a:r>
              <a:rPr lang="es-CO" dirty="0"/>
              <a:t>Asimilación de datos, una crítica de como vemos el proceso de asimilación de datos</a:t>
            </a:r>
            <a:endParaRPr lang="es-MX" dirty="0"/>
          </a:p>
        </p:txBody>
      </p:sp>
      <p:sp>
        <p:nvSpPr>
          <p:cNvPr id="4" name="Marcador de número de diapositiva 3">
            <a:extLst>
              <a:ext uri="{FF2B5EF4-FFF2-40B4-BE49-F238E27FC236}">
                <a16:creationId xmlns:a16="http://schemas.microsoft.com/office/drawing/2014/main" id="{709EBFCC-C743-403C-BD0F-836334E4C15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40</a:t>
            </a:fld>
            <a:endParaRPr lang="es-CO"/>
          </a:p>
        </p:txBody>
      </p:sp>
    </p:spTree>
    <p:extLst>
      <p:ext uri="{BB962C8B-B14F-4D97-AF65-F5344CB8AC3E}">
        <p14:creationId xmlns:p14="http://schemas.microsoft.com/office/powerpoint/2010/main" val="4288895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B4E28C0C-AC29-4404-BFE8-584C46A999B5}"/>
              </a:ext>
            </a:extLst>
          </p:cNvPr>
          <p:cNvSpPr/>
          <p:nvPr/>
        </p:nvSpPr>
        <p:spPr>
          <a:xfrm>
            <a:off x="61437" y="1284156"/>
            <a:ext cx="8702282" cy="2842073"/>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1" name="Rectángulo 10">
            <a:extLst>
              <a:ext uri="{FF2B5EF4-FFF2-40B4-BE49-F238E27FC236}">
                <a16:creationId xmlns:a16="http://schemas.microsoft.com/office/drawing/2014/main" id="{359C7477-289D-40D3-ACB4-36601398820D}"/>
              </a:ext>
            </a:extLst>
          </p:cNvPr>
          <p:cNvSpPr/>
          <p:nvPr/>
        </p:nvSpPr>
        <p:spPr>
          <a:xfrm>
            <a:off x="311700" y="1425314"/>
            <a:ext cx="5231850" cy="2575186"/>
          </a:xfrm>
          <a:prstGeom prst="rect">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 name="Título 1">
            <a:extLst>
              <a:ext uri="{FF2B5EF4-FFF2-40B4-BE49-F238E27FC236}">
                <a16:creationId xmlns:a16="http://schemas.microsoft.com/office/drawing/2014/main" id="{73AA126F-6C40-4AF3-A5AE-8D40CE66E75B}"/>
              </a:ext>
            </a:extLst>
          </p:cNvPr>
          <p:cNvSpPr>
            <a:spLocks noGrp="1"/>
          </p:cNvSpPr>
          <p:nvPr>
            <p:ph type="title"/>
          </p:nvPr>
        </p:nvSpPr>
        <p:spPr>
          <a:xfrm>
            <a:off x="311700" y="120822"/>
            <a:ext cx="8520600" cy="572700"/>
          </a:xfrm>
        </p:spPr>
        <p:txBody>
          <a:bodyPr/>
          <a:lstStyle/>
          <a:p>
            <a:r>
              <a:rPr lang="es-MX" sz="2400" dirty="0"/>
              <a:t>Estructura integración de los códigos de observaciones</a:t>
            </a:r>
            <a:endParaRPr lang="es-CO" sz="2400" dirty="0"/>
          </a:p>
        </p:txBody>
      </p:sp>
      <p:sp>
        <p:nvSpPr>
          <p:cNvPr id="3" name="Marcador de texto 2">
            <a:extLst>
              <a:ext uri="{FF2B5EF4-FFF2-40B4-BE49-F238E27FC236}">
                <a16:creationId xmlns:a16="http://schemas.microsoft.com/office/drawing/2014/main" id="{0C4BDA49-73A4-444D-A423-BEDACF1C00D0}"/>
              </a:ext>
            </a:extLst>
          </p:cNvPr>
          <p:cNvSpPr>
            <a:spLocks noGrp="1"/>
          </p:cNvSpPr>
          <p:nvPr>
            <p:ph type="body" idx="1"/>
          </p:nvPr>
        </p:nvSpPr>
        <p:spPr>
          <a:xfrm>
            <a:off x="345991" y="2206435"/>
            <a:ext cx="4917292" cy="1551306"/>
          </a:xfrm>
        </p:spPr>
        <p:txBody>
          <a:bodyPr/>
          <a:lstStyle/>
          <a:p>
            <a:pPr marL="114300" indent="0">
              <a:buNone/>
            </a:pPr>
            <a:endParaRPr lang="es-MX" sz="1100" dirty="0"/>
          </a:p>
          <a:p>
            <a:pPr>
              <a:buFontTx/>
              <a:buChar char="-"/>
            </a:pPr>
            <a:r>
              <a:rPr lang="es-MX" sz="1100" b="1" dirty="0"/>
              <a:t>Sondas</a:t>
            </a:r>
            <a:r>
              <a:rPr lang="es-MX" sz="1100" dirty="0"/>
              <a:t> (</a:t>
            </a:r>
            <a:r>
              <a:rPr lang="es-MX" sz="1100" dirty="0" err="1"/>
              <a:t>multi-descarga</a:t>
            </a:r>
            <a:r>
              <a:rPr lang="es-MX" sz="1100" dirty="0"/>
              <a:t>, extracción variables de interés)</a:t>
            </a:r>
          </a:p>
          <a:p>
            <a:pPr>
              <a:buFontTx/>
              <a:buChar char="-"/>
            </a:pPr>
            <a:r>
              <a:rPr lang="es-MX" sz="1100" b="1" dirty="0" err="1"/>
              <a:t>Metar</a:t>
            </a:r>
            <a:r>
              <a:rPr lang="es-MX" sz="1100" b="1" dirty="0"/>
              <a:t> </a:t>
            </a:r>
            <a:r>
              <a:rPr lang="es-MX" sz="1100" dirty="0"/>
              <a:t> (</a:t>
            </a:r>
            <a:r>
              <a:rPr lang="es-MX" sz="1100" dirty="0" err="1"/>
              <a:t>multi-descarga</a:t>
            </a:r>
            <a:r>
              <a:rPr lang="es-MX" sz="1100" dirty="0"/>
              <a:t>, extracción P y T)</a:t>
            </a:r>
          </a:p>
          <a:p>
            <a:pPr>
              <a:buFontTx/>
              <a:buChar char="-"/>
            </a:pPr>
            <a:r>
              <a:rPr lang="es-MX" sz="1100" b="1" dirty="0"/>
              <a:t>Radar</a:t>
            </a:r>
            <a:r>
              <a:rPr lang="es-MX" sz="1100" dirty="0"/>
              <a:t> (Extracción desde el Little R de las variables de interés)</a:t>
            </a:r>
          </a:p>
          <a:p>
            <a:pPr>
              <a:buFontTx/>
              <a:buChar char="-"/>
            </a:pPr>
            <a:r>
              <a:rPr lang="es-MX" sz="1100" b="1" dirty="0"/>
              <a:t>GOES</a:t>
            </a:r>
            <a:r>
              <a:rPr lang="es-MX" sz="1100" dirty="0"/>
              <a:t>  (técnica de </a:t>
            </a:r>
            <a:r>
              <a:rPr lang="es-MX" sz="1100" dirty="0" err="1"/>
              <a:t>remapeo</a:t>
            </a:r>
            <a:r>
              <a:rPr lang="es-MX" sz="1100" dirty="0"/>
              <a:t> desde las imágenes, normalización)</a:t>
            </a:r>
          </a:p>
          <a:p>
            <a:pPr>
              <a:buFontTx/>
              <a:buChar char="-"/>
            </a:pPr>
            <a:r>
              <a:rPr lang="es-MX" sz="1100" b="1" dirty="0"/>
              <a:t>Unidades </a:t>
            </a:r>
            <a:r>
              <a:rPr lang="es-MX" sz="1100" b="1" dirty="0" err="1"/>
              <a:t>aeroportadas</a:t>
            </a:r>
            <a:r>
              <a:rPr lang="es-MX" sz="1100" b="1" dirty="0"/>
              <a:t> Simple </a:t>
            </a:r>
            <a:r>
              <a:rPr lang="es-MX" sz="1100" dirty="0"/>
              <a:t>(unidades complementarias de información de calidad de aire y meteorología)</a:t>
            </a:r>
          </a:p>
        </p:txBody>
      </p:sp>
      <p:sp>
        <p:nvSpPr>
          <p:cNvPr id="4" name="Marcador de número de diapositiva 3">
            <a:extLst>
              <a:ext uri="{FF2B5EF4-FFF2-40B4-BE49-F238E27FC236}">
                <a16:creationId xmlns:a16="http://schemas.microsoft.com/office/drawing/2014/main" id="{7934DF64-F101-4E22-9BDF-8F45844EBE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41</a:t>
            </a:fld>
            <a:endParaRPr lang="es-CO"/>
          </a:p>
        </p:txBody>
      </p:sp>
      <p:sp>
        <p:nvSpPr>
          <p:cNvPr id="5" name="Cerrar llave 4">
            <a:extLst>
              <a:ext uri="{FF2B5EF4-FFF2-40B4-BE49-F238E27FC236}">
                <a16:creationId xmlns:a16="http://schemas.microsoft.com/office/drawing/2014/main" id="{E2729AFF-37C1-42D8-8A6A-EDA48BF683B8}"/>
              </a:ext>
            </a:extLst>
          </p:cNvPr>
          <p:cNvSpPr/>
          <p:nvPr/>
        </p:nvSpPr>
        <p:spPr>
          <a:xfrm>
            <a:off x="4994910" y="2458332"/>
            <a:ext cx="671957" cy="116760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CO"/>
          </a:p>
        </p:txBody>
      </p:sp>
      <p:sp>
        <p:nvSpPr>
          <p:cNvPr id="6" name="Rectángulo 5">
            <a:extLst>
              <a:ext uri="{FF2B5EF4-FFF2-40B4-BE49-F238E27FC236}">
                <a16:creationId xmlns:a16="http://schemas.microsoft.com/office/drawing/2014/main" id="{696FC43F-F7E1-460E-A142-802B8C2B8CA2}"/>
              </a:ext>
            </a:extLst>
          </p:cNvPr>
          <p:cNvSpPr/>
          <p:nvPr/>
        </p:nvSpPr>
        <p:spPr>
          <a:xfrm>
            <a:off x="1691640" y="4259780"/>
            <a:ext cx="5532120" cy="7139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200" dirty="0"/>
              <a:t>Pipeline descarga, preprocesamiento y análisis de datos de diferentes observaciones sobre el territorio Colombiano </a:t>
            </a:r>
            <a:endParaRPr lang="es-CO" sz="1200" dirty="0"/>
          </a:p>
        </p:txBody>
      </p:sp>
      <p:sp>
        <p:nvSpPr>
          <p:cNvPr id="7" name="Rectángulo 6">
            <a:extLst>
              <a:ext uri="{FF2B5EF4-FFF2-40B4-BE49-F238E27FC236}">
                <a16:creationId xmlns:a16="http://schemas.microsoft.com/office/drawing/2014/main" id="{FC09DD64-6320-4F62-99CF-BA7A26C26FD0}"/>
              </a:ext>
            </a:extLst>
          </p:cNvPr>
          <p:cNvSpPr/>
          <p:nvPr/>
        </p:nvSpPr>
        <p:spPr>
          <a:xfrm>
            <a:off x="5921861" y="2559178"/>
            <a:ext cx="2173407" cy="11871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200" dirty="0"/>
              <a:t>Matrices “Hipercubos”</a:t>
            </a:r>
          </a:p>
          <a:p>
            <a:pPr algn="ctr"/>
            <a:r>
              <a:rPr lang="es-MX" sz="1200" dirty="0"/>
              <a:t>Información interpolada espacio-temporalmente a la </a:t>
            </a:r>
            <a:r>
              <a:rPr lang="es-MX" sz="1200" dirty="0" err="1"/>
              <a:t>resolucion</a:t>
            </a:r>
            <a:r>
              <a:rPr lang="es-MX" sz="1200" dirty="0"/>
              <a:t> del modelo operativo WRFDA FAC</a:t>
            </a:r>
            <a:endParaRPr lang="es-CO" sz="1200" dirty="0"/>
          </a:p>
        </p:txBody>
      </p:sp>
      <p:sp>
        <p:nvSpPr>
          <p:cNvPr id="8" name="Rectángulo 7">
            <a:extLst>
              <a:ext uri="{FF2B5EF4-FFF2-40B4-BE49-F238E27FC236}">
                <a16:creationId xmlns:a16="http://schemas.microsoft.com/office/drawing/2014/main" id="{B9F7A4B9-77B9-499E-B48D-325DB1C0E48A}"/>
              </a:ext>
            </a:extLst>
          </p:cNvPr>
          <p:cNvSpPr/>
          <p:nvPr/>
        </p:nvSpPr>
        <p:spPr>
          <a:xfrm>
            <a:off x="668511" y="1587920"/>
            <a:ext cx="4078407" cy="5734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200" dirty="0"/>
              <a:t>Usuario </a:t>
            </a:r>
            <a:r>
              <a:rPr lang="es-MX" sz="1200" dirty="0">
                <a:sym typeface="Wingdings" panose="05000000000000000000" pitchFamily="2" charset="2"/>
              </a:rPr>
              <a:t> ingresa Fecha  selecciona observaciones</a:t>
            </a:r>
            <a:endParaRPr lang="es-CO" sz="1200" dirty="0"/>
          </a:p>
        </p:txBody>
      </p:sp>
      <p:sp>
        <p:nvSpPr>
          <p:cNvPr id="10" name="CuadroTexto 9">
            <a:extLst>
              <a:ext uri="{FF2B5EF4-FFF2-40B4-BE49-F238E27FC236}">
                <a16:creationId xmlns:a16="http://schemas.microsoft.com/office/drawing/2014/main" id="{753315D9-E12B-40D8-A2EA-942F524AB027}"/>
              </a:ext>
            </a:extLst>
          </p:cNvPr>
          <p:cNvSpPr txBox="1"/>
          <p:nvPr/>
        </p:nvSpPr>
        <p:spPr>
          <a:xfrm>
            <a:off x="560070" y="747168"/>
            <a:ext cx="5897880" cy="307777"/>
          </a:xfrm>
          <a:prstGeom prst="rect">
            <a:avLst/>
          </a:prstGeom>
          <a:noFill/>
        </p:spPr>
        <p:txBody>
          <a:bodyPr wrap="square">
            <a:spAutoFit/>
          </a:bodyPr>
          <a:lstStyle/>
          <a:p>
            <a:r>
              <a:rPr lang="es-MX" sz="1400" dirty="0" err="1"/>
              <a:t>Github</a:t>
            </a:r>
            <a:r>
              <a:rPr lang="es-MX" sz="1400" dirty="0"/>
              <a:t> base </a:t>
            </a:r>
            <a:r>
              <a:rPr lang="es-MX" sz="1400" dirty="0">
                <a:hlinkClick r:id="rId2"/>
              </a:rPr>
              <a:t>https://github.com/ayarceb/WRFDA_FAC_EAFIT</a:t>
            </a:r>
            <a:r>
              <a:rPr lang="es-MX" sz="1400" dirty="0"/>
              <a:t> </a:t>
            </a:r>
          </a:p>
        </p:txBody>
      </p:sp>
    </p:spTree>
    <p:extLst>
      <p:ext uri="{BB962C8B-B14F-4D97-AF65-F5344CB8AC3E}">
        <p14:creationId xmlns:p14="http://schemas.microsoft.com/office/powerpoint/2010/main" val="1892326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ustomShape 1"/>
          <p:cNvSpPr/>
          <p:nvPr/>
        </p:nvSpPr>
        <p:spPr>
          <a:xfrm>
            <a:off x="5061527" y="1893930"/>
            <a:ext cx="3396013" cy="1698007"/>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43" name="TextShape 2"/>
          <p:cNvSpPr txBox="1"/>
          <p:nvPr/>
        </p:nvSpPr>
        <p:spPr>
          <a:xfrm>
            <a:off x="457316" y="327232"/>
            <a:ext cx="8228475" cy="614142"/>
          </a:xfrm>
          <a:prstGeom prst="rect">
            <a:avLst/>
          </a:prstGeom>
          <a:noFill/>
          <a:ln>
            <a:noFill/>
          </a:ln>
        </p:spPr>
        <p:txBody>
          <a:bodyPr lIns="0" tIns="0" rIns="0" bIns="0" anchor="ctr">
            <a:spAutoFit/>
          </a:bodyPr>
          <a:lstStyle/>
          <a:p>
            <a:pPr algn="ctr"/>
            <a:r>
              <a:rPr lang="es-CO" sz="3991" spc="-1"/>
              <a:t>Pipeline sounding</a:t>
            </a:r>
          </a:p>
        </p:txBody>
      </p:sp>
      <p:sp>
        <p:nvSpPr>
          <p:cNvPr id="44" name="CustomShape 3"/>
          <p:cNvSpPr/>
          <p:nvPr/>
        </p:nvSpPr>
        <p:spPr>
          <a:xfrm>
            <a:off x="424662" y="1828623"/>
            <a:ext cx="2024546" cy="2351086"/>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45" name="CustomShape 4"/>
          <p:cNvSpPr/>
          <p:nvPr/>
        </p:nvSpPr>
        <p:spPr>
          <a:xfrm>
            <a:off x="555278" y="2285778"/>
            <a:ext cx="1698007" cy="522464"/>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635" tIns="40817" rIns="81635" bIns="40817" anchor="ctr">
            <a:noAutofit/>
          </a:bodyPr>
          <a:lstStyle/>
          <a:p>
            <a:pPr algn="ctr"/>
            <a:r>
              <a:rPr lang="es-CO" sz="907" spc="-1">
                <a:latin typeface="Arial"/>
              </a:rPr>
              <a:t>Download</a:t>
            </a:r>
          </a:p>
        </p:txBody>
      </p:sp>
      <p:sp>
        <p:nvSpPr>
          <p:cNvPr id="46" name="TextShape 5"/>
          <p:cNvSpPr txBox="1"/>
          <p:nvPr/>
        </p:nvSpPr>
        <p:spPr>
          <a:xfrm>
            <a:off x="5322759" y="2873550"/>
            <a:ext cx="979619" cy="361610"/>
          </a:xfrm>
          <a:prstGeom prst="rect">
            <a:avLst/>
          </a:prstGeom>
          <a:noFill/>
          <a:ln>
            <a:noFill/>
          </a:ln>
        </p:spPr>
        <p:txBody>
          <a:bodyPr lIns="81635" tIns="40817" rIns="81635" bIns="40817">
            <a:spAutoFit/>
          </a:bodyPr>
          <a:lstStyle/>
          <a:p>
            <a:r>
              <a:rPr lang="es-CO" sz="907" spc="-1"/>
              <a:t>Save as day_station.mat</a:t>
            </a:r>
          </a:p>
        </p:txBody>
      </p:sp>
      <p:sp>
        <p:nvSpPr>
          <p:cNvPr id="47" name="CustomShape 6"/>
          <p:cNvSpPr/>
          <p:nvPr/>
        </p:nvSpPr>
        <p:spPr>
          <a:xfrm>
            <a:off x="6432994" y="2742934"/>
            <a:ext cx="1436775" cy="522464"/>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48" name="TextShape 7"/>
          <p:cNvSpPr txBox="1"/>
          <p:nvPr/>
        </p:nvSpPr>
        <p:spPr>
          <a:xfrm>
            <a:off x="6759533" y="2873550"/>
            <a:ext cx="1044927" cy="361610"/>
          </a:xfrm>
          <a:prstGeom prst="rect">
            <a:avLst/>
          </a:prstGeom>
          <a:noFill/>
          <a:ln>
            <a:noFill/>
          </a:ln>
        </p:spPr>
        <p:txBody>
          <a:bodyPr lIns="81635" tIns="40817" rIns="81635" bIns="40817">
            <a:spAutoFit/>
          </a:bodyPr>
          <a:lstStyle/>
          <a:p>
            <a:r>
              <a:rPr lang="es-CO" sz="907" spc="-1">
                <a:ea typeface="Noto Sans CJK SC"/>
              </a:rPr>
              <a:t>Load </a:t>
            </a:r>
            <a:r>
              <a:rPr lang="es-CO" sz="907" spc="-1"/>
              <a:t>day_station.mat</a:t>
            </a:r>
          </a:p>
        </p:txBody>
      </p:sp>
      <p:sp>
        <p:nvSpPr>
          <p:cNvPr id="49" name="TextShape 8"/>
          <p:cNvSpPr txBox="1"/>
          <p:nvPr/>
        </p:nvSpPr>
        <p:spPr>
          <a:xfrm>
            <a:off x="6465647" y="2275002"/>
            <a:ext cx="1632699" cy="361610"/>
          </a:xfrm>
          <a:prstGeom prst="rect">
            <a:avLst/>
          </a:prstGeom>
          <a:noFill/>
          <a:ln>
            <a:noFill/>
          </a:ln>
        </p:spPr>
        <p:txBody>
          <a:bodyPr lIns="81635" tIns="40817" rIns="81635" bIns="40817">
            <a:spAutoFit/>
          </a:bodyPr>
          <a:lstStyle/>
          <a:p>
            <a:r>
              <a:rPr lang="es-CO" sz="907" spc="-1"/>
              <a:t>Generate hiper matrix</a:t>
            </a:r>
          </a:p>
          <a:p>
            <a:r>
              <a:rPr lang="es-CO" sz="907" spc="-1"/>
              <a:t>Lat,Lon,levels, time </a:t>
            </a:r>
          </a:p>
        </p:txBody>
      </p:sp>
      <p:sp>
        <p:nvSpPr>
          <p:cNvPr id="50" name="TextShape 9"/>
          <p:cNvSpPr txBox="1"/>
          <p:nvPr/>
        </p:nvSpPr>
        <p:spPr>
          <a:xfrm>
            <a:off x="783856" y="3003186"/>
            <a:ext cx="1404121" cy="919968"/>
          </a:xfrm>
          <a:prstGeom prst="rect">
            <a:avLst/>
          </a:prstGeom>
          <a:noFill/>
          <a:ln>
            <a:noFill/>
          </a:ln>
        </p:spPr>
        <p:txBody>
          <a:bodyPr lIns="81635" tIns="40817" rIns="81635" bIns="40817">
            <a:spAutoFit/>
          </a:bodyPr>
          <a:lstStyle/>
          <a:p>
            <a:r>
              <a:rPr lang="es-CO" sz="907" spc="-1"/>
              <a:t>d2sounds.py</a:t>
            </a:r>
          </a:p>
          <a:p>
            <a:endParaRPr lang="es-CO" sz="907" spc="-1"/>
          </a:p>
          <a:p>
            <a:r>
              <a:rPr lang="es-CO" sz="907" spc="-1"/>
              <a:t>/home/dirac/Dropbox/2020/WRFDA_FAC_EAFIT/Sondas/Descarga_Sondas/new_download</a:t>
            </a:r>
          </a:p>
        </p:txBody>
      </p:sp>
      <p:sp>
        <p:nvSpPr>
          <p:cNvPr id="51" name="CustomShape 10"/>
          <p:cNvSpPr/>
          <p:nvPr/>
        </p:nvSpPr>
        <p:spPr>
          <a:xfrm>
            <a:off x="2841057" y="1893931"/>
            <a:ext cx="2024546" cy="2285778"/>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52" name="Line 11"/>
          <p:cNvSpPr/>
          <p:nvPr/>
        </p:nvSpPr>
        <p:spPr>
          <a:xfrm>
            <a:off x="2122669" y="2024546"/>
            <a:ext cx="1371467"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3" name="TextShape 12"/>
          <p:cNvSpPr txBox="1"/>
          <p:nvPr/>
        </p:nvSpPr>
        <p:spPr>
          <a:xfrm>
            <a:off x="2971672" y="2209695"/>
            <a:ext cx="2024546" cy="501200"/>
          </a:xfrm>
          <a:prstGeom prst="rect">
            <a:avLst/>
          </a:prstGeom>
          <a:noFill/>
          <a:ln>
            <a:noFill/>
          </a:ln>
        </p:spPr>
        <p:txBody>
          <a:bodyPr lIns="81635" tIns="40817" rIns="81635" bIns="40817">
            <a:spAutoFit/>
          </a:bodyPr>
          <a:lstStyle/>
          <a:p>
            <a:r>
              <a:rPr lang="es-CO" sz="907" spc="-1"/>
              <a:t>Erase label information of the downloaded file for each sounding station</a:t>
            </a:r>
          </a:p>
        </p:txBody>
      </p:sp>
      <p:sp>
        <p:nvSpPr>
          <p:cNvPr id="54" name="TextShape 13"/>
          <p:cNvSpPr txBox="1"/>
          <p:nvPr/>
        </p:nvSpPr>
        <p:spPr>
          <a:xfrm>
            <a:off x="3363520" y="2886285"/>
            <a:ext cx="1110235" cy="222021"/>
          </a:xfrm>
          <a:prstGeom prst="rect">
            <a:avLst/>
          </a:prstGeom>
          <a:noFill/>
          <a:ln>
            <a:noFill/>
          </a:ln>
        </p:spPr>
        <p:txBody>
          <a:bodyPr lIns="81635" tIns="40817" rIns="81635" bIns="40817">
            <a:spAutoFit/>
          </a:bodyPr>
          <a:lstStyle/>
          <a:p>
            <a:r>
              <a:rPr lang="es-CO" sz="907" spc="-1"/>
              <a:t>Convert to .txt</a:t>
            </a:r>
          </a:p>
        </p:txBody>
      </p:sp>
      <p:sp>
        <p:nvSpPr>
          <p:cNvPr id="55" name="TextShape 14"/>
          <p:cNvSpPr txBox="1"/>
          <p:nvPr/>
        </p:nvSpPr>
        <p:spPr>
          <a:xfrm>
            <a:off x="3494136" y="3526630"/>
            <a:ext cx="718387" cy="222021"/>
          </a:xfrm>
          <a:prstGeom prst="rect">
            <a:avLst/>
          </a:prstGeom>
          <a:noFill/>
          <a:ln>
            <a:noFill/>
          </a:ln>
        </p:spPr>
        <p:txBody>
          <a:bodyPr lIns="81635" tIns="40817" rIns="81635" bIns="40817">
            <a:spAutoFit/>
          </a:bodyPr>
          <a:lstStyle/>
          <a:p>
            <a:r>
              <a:rPr lang="es-CO" sz="907" spc="-1"/>
              <a:t>Read .txt</a:t>
            </a:r>
          </a:p>
        </p:txBody>
      </p:sp>
      <p:sp>
        <p:nvSpPr>
          <p:cNvPr id="56" name="TextShape 15"/>
          <p:cNvSpPr txBox="1"/>
          <p:nvPr/>
        </p:nvSpPr>
        <p:spPr>
          <a:xfrm>
            <a:off x="3232904" y="3775127"/>
            <a:ext cx="1371467" cy="222021"/>
          </a:xfrm>
          <a:prstGeom prst="rect">
            <a:avLst/>
          </a:prstGeom>
          <a:noFill/>
          <a:ln>
            <a:noFill/>
          </a:ln>
        </p:spPr>
        <p:txBody>
          <a:bodyPr lIns="81635" tIns="40817" rIns="81635" bIns="40817">
            <a:spAutoFit/>
          </a:bodyPr>
          <a:lstStyle/>
          <a:p>
            <a:r>
              <a:rPr lang="es-CO" sz="907" spc="-1"/>
              <a:t>readtable(&lt;station&gt;.txt)</a:t>
            </a:r>
          </a:p>
        </p:txBody>
      </p:sp>
      <p:sp>
        <p:nvSpPr>
          <p:cNvPr id="57" name="Line 16"/>
          <p:cNvSpPr/>
          <p:nvPr/>
        </p:nvSpPr>
        <p:spPr>
          <a:xfrm>
            <a:off x="4473755" y="2024546"/>
            <a:ext cx="1371467"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58" name="TextShape 17"/>
          <p:cNvSpPr txBox="1"/>
          <p:nvPr/>
        </p:nvSpPr>
        <p:spPr>
          <a:xfrm>
            <a:off x="5094181" y="4049093"/>
            <a:ext cx="3650061" cy="361610"/>
          </a:xfrm>
          <a:prstGeom prst="rect">
            <a:avLst/>
          </a:prstGeom>
          <a:noFill/>
          <a:ln>
            <a:noFill/>
          </a:ln>
        </p:spPr>
        <p:txBody>
          <a:bodyPr lIns="81635" tIns="40817" rIns="81635" bIns="40817">
            <a:spAutoFit/>
          </a:bodyPr>
          <a:lstStyle/>
          <a:p>
            <a:r>
              <a:rPr lang="es-CO" sz="907" spc="-1"/>
              <a:t>Validation of the trajectory: save station file as .dat  and use pymeteo</a:t>
            </a:r>
          </a:p>
          <a:p>
            <a:r>
              <a:rPr lang="es-CO" sz="907" spc="-1"/>
              <a:t>For produce skewt.pdf</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457316" y="327232"/>
            <a:ext cx="8228475" cy="614142"/>
          </a:xfrm>
          <a:prstGeom prst="rect">
            <a:avLst/>
          </a:prstGeom>
          <a:noFill/>
          <a:ln>
            <a:noFill/>
          </a:ln>
        </p:spPr>
        <p:txBody>
          <a:bodyPr lIns="0" tIns="0" rIns="0" bIns="0" anchor="ctr">
            <a:spAutoFit/>
          </a:bodyPr>
          <a:lstStyle/>
          <a:p>
            <a:pPr algn="ctr"/>
            <a:r>
              <a:rPr lang="es-CO" sz="3991" spc="-1"/>
              <a:t>Pipeline GOES</a:t>
            </a:r>
          </a:p>
        </p:txBody>
      </p:sp>
      <p:sp>
        <p:nvSpPr>
          <p:cNvPr id="60" name="TextShape 2"/>
          <p:cNvSpPr txBox="1"/>
          <p:nvPr/>
        </p:nvSpPr>
        <p:spPr>
          <a:xfrm>
            <a:off x="457316" y="1203299"/>
            <a:ext cx="8228475" cy="2982614"/>
          </a:xfrm>
          <a:prstGeom prst="rect">
            <a:avLst/>
          </a:prstGeom>
          <a:noFill/>
          <a:ln>
            <a:noFill/>
          </a:ln>
        </p:spPr>
        <p:txBody>
          <a:bodyPr lIns="0" tIns="0" rIns="0" bIns="0">
            <a:normAutofit/>
          </a:bodyPr>
          <a:lstStyle/>
          <a:p>
            <a:endParaRPr lang="es-CO" sz="2903" spc="-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Shape 1"/>
          <p:cNvSpPr txBox="1"/>
          <p:nvPr/>
        </p:nvSpPr>
        <p:spPr>
          <a:xfrm>
            <a:off x="457316" y="327232"/>
            <a:ext cx="8228475" cy="614142"/>
          </a:xfrm>
          <a:prstGeom prst="rect">
            <a:avLst/>
          </a:prstGeom>
          <a:noFill/>
          <a:ln>
            <a:noFill/>
          </a:ln>
        </p:spPr>
        <p:txBody>
          <a:bodyPr lIns="0" tIns="0" rIns="0" bIns="0" anchor="ctr">
            <a:spAutoFit/>
          </a:bodyPr>
          <a:lstStyle/>
          <a:p>
            <a:pPr algn="ctr"/>
            <a:r>
              <a:rPr lang="es-CO" sz="3991" spc="-1"/>
              <a:t>Pipeline METAR</a:t>
            </a:r>
          </a:p>
        </p:txBody>
      </p:sp>
      <p:sp>
        <p:nvSpPr>
          <p:cNvPr id="62" name="TextShape 2"/>
          <p:cNvSpPr txBox="1"/>
          <p:nvPr/>
        </p:nvSpPr>
        <p:spPr>
          <a:xfrm>
            <a:off x="457316" y="1203299"/>
            <a:ext cx="8228475" cy="2982614"/>
          </a:xfrm>
          <a:prstGeom prst="rect">
            <a:avLst/>
          </a:prstGeom>
          <a:noFill/>
          <a:ln>
            <a:noFill/>
          </a:ln>
        </p:spPr>
        <p:txBody>
          <a:bodyPr lIns="0" tIns="0" rIns="0" bIns="0">
            <a:normAutofit/>
          </a:bodyPr>
          <a:lstStyle/>
          <a:p>
            <a:endParaRPr lang="es-CO" sz="2903" spc="-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Shape 1"/>
          <p:cNvSpPr txBox="1"/>
          <p:nvPr/>
        </p:nvSpPr>
        <p:spPr>
          <a:xfrm>
            <a:off x="457316" y="327232"/>
            <a:ext cx="8228475" cy="614142"/>
          </a:xfrm>
          <a:prstGeom prst="rect">
            <a:avLst/>
          </a:prstGeom>
          <a:noFill/>
          <a:ln>
            <a:noFill/>
          </a:ln>
        </p:spPr>
        <p:txBody>
          <a:bodyPr lIns="0" tIns="0" rIns="0" bIns="0" anchor="ctr">
            <a:spAutoFit/>
          </a:bodyPr>
          <a:lstStyle/>
          <a:p>
            <a:pPr algn="ctr"/>
            <a:r>
              <a:rPr lang="es-CO" sz="3991" spc="-1"/>
              <a:t>Pipeline Radar</a:t>
            </a:r>
          </a:p>
        </p:txBody>
      </p:sp>
      <p:sp>
        <p:nvSpPr>
          <p:cNvPr id="64" name="TextShape 2"/>
          <p:cNvSpPr txBox="1"/>
          <p:nvPr/>
        </p:nvSpPr>
        <p:spPr>
          <a:xfrm>
            <a:off x="457316" y="1203299"/>
            <a:ext cx="8228475" cy="2982614"/>
          </a:xfrm>
          <a:prstGeom prst="rect">
            <a:avLst/>
          </a:prstGeom>
          <a:noFill/>
          <a:ln>
            <a:noFill/>
          </a:ln>
        </p:spPr>
        <p:txBody>
          <a:bodyPr lIns="0" tIns="0" rIns="0" bIns="0">
            <a:normAutofit/>
          </a:bodyPr>
          <a:lstStyle/>
          <a:p>
            <a:endParaRPr lang="es-CO" sz="2903" spc="-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B353E586-391E-4922-A72C-672D2703D8A7}"/>
              </a:ext>
            </a:extLst>
          </p:cNvPr>
          <p:cNvSpPr/>
          <p:nvPr/>
        </p:nvSpPr>
        <p:spPr>
          <a:xfrm>
            <a:off x="342900" y="1572298"/>
            <a:ext cx="8389619" cy="17376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5" name="Rectángulo 14">
            <a:extLst>
              <a:ext uri="{FF2B5EF4-FFF2-40B4-BE49-F238E27FC236}">
                <a16:creationId xmlns:a16="http://schemas.microsoft.com/office/drawing/2014/main" id="{9A4E3612-00F2-4488-8322-3C8B93729E07}"/>
              </a:ext>
            </a:extLst>
          </p:cNvPr>
          <p:cNvSpPr/>
          <p:nvPr/>
        </p:nvSpPr>
        <p:spPr>
          <a:xfrm>
            <a:off x="3628769" y="3738782"/>
            <a:ext cx="1817880" cy="5727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a:p>
        </p:txBody>
      </p:sp>
      <p:sp>
        <p:nvSpPr>
          <p:cNvPr id="14" name="Rectángulo 13">
            <a:extLst>
              <a:ext uri="{FF2B5EF4-FFF2-40B4-BE49-F238E27FC236}">
                <a16:creationId xmlns:a16="http://schemas.microsoft.com/office/drawing/2014/main" id="{B03A9C80-E8D6-4963-9DBD-750B009B94D0}"/>
              </a:ext>
            </a:extLst>
          </p:cNvPr>
          <p:cNvSpPr/>
          <p:nvPr/>
        </p:nvSpPr>
        <p:spPr>
          <a:xfrm>
            <a:off x="3577080" y="686009"/>
            <a:ext cx="1817880" cy="572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93BEF76-F899-4D34-8DF3-19B691B1A8CE}"/>
              </a:ext>
            </a:extLst>
          </p:cNvPr>
          <p:cNvSpPr>
            <a:spLocks noGrp="1"/>
          </p:cNvSpPr>
          <p:nvPr>
            <p:ph type="title"/>
          </p:nvPr>
        </p:nvSpPr>
        <p:spPr>
          <a:xfrm>
            <a:off x="251532" y="86683"/>
            <a:ext cx="8520600" cy="572700"/>
          </a:xfrm>
        </p:spPr>
        <p:txBody>
          <a:bodyPr/>
          <a:lstStyle/>
          <a:p>
            <a:r>
              <a:rPr lang="es-MX" dirty="0"/>
              <a:t>General pipeline </a:t>
            </a:r>
            <a:r>
              <a:rPr lang="es-MX" dirty="0" err="1"/>
              <a:t>observations</a:t>
            </a:r>
            <a:endParaRPr lang="es-CO" dirty="0"/>
          </a:p>
        </p:txBody>
      </p:sp>
      <p:sp>
        <p:nvSpPr>
          <p:cNvPr id="4" name="Marcador de número de diapositiva 3">
            <a:extLst>
              <a:ext uri="{FF2B5EF4-FFF2-40B4-BE49-F238E27FC236}">
                <a16:creationId xmlns:a16="http://schemas.microsoft.com/office/drawing/2014/main" id="{F03E03CC-03B5-4AF3-9616-F32BCDBA9B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46</a:t>
            </a:fld>
            <a:endParaRPr lang="es-CO"/>
          </a:p>
        </p:txBody>
      </p:sp>
      <p:sp>
        <p:nvSpPr>
          <p:cNvPr id="5" name="Rectángulo 4">
            <a:extLst>
              <a:ext uri="{FF2B5EF4-FFF2-40B4-BE49-F238E27FC236}">
                <a16:creationId xmlns:a16="http://schemas.microsoft.com/office/drawing/2014/main" id="{457E6371-53EC-42AD-9969-E3CD54A55781}"/>
              </a:ext>
            </a:extLst>
          </p:cNvPr>
          <p:cNvSpPr/>
          <p:nvPr/>
        </p:nvSpPr>
        <p:spPr>
          <a:xfrm>
            <a:off x="886219"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Sondas</a:t>
            </a:r>
            <a:endParaRPr lang="es-CO" sz="1100" dirty="0"/>
          </a:p>
        </p:txBody>
      </p:sp>
      <p:sp>
        <p:nvSpPr>
          <p:cNvPr id="6" name="Rectángulo 5">
            <a:extLst>
              <a:ext uri="{FF2B5EF4-FFF2-40B4-BE49-F238E27FC236}">
                <a16:creationId xmlns:a16="http://schemas.microsoft.com/office/drawing/2014/main" id="{31F22D5D-3386-4C6C-86E9-44D213C7FE99}"/>
              </a:ext>
            </a:extLst>
          </p:cNvPr>
          <p:cNvSpPr/>
          <p:nvPr/>
        </p:nvSpPr>
        <p:spPr>
          <a:xfrm>
            <a:off x="2150945"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METAR</a:t>
            </a:r>
            <a:endParaRPr lang="es-CO" sz="1100" dirty="0"/>
          </a:p>
        </p:txBody>
      </p:sp>
      <p:sp>
        <p:nvSpPr>
          <p:cNvPr id="7" name="Rectángulo 6">
            <a:extLst>
              <a:ext uri="{FF2B5EF4-FFF2-40B4-BE49-F238E27FC236}">
                <a16:creationId xmlns:a16="http://schemas.microsoft.com/office/drawing/2014/main" id="{9226B9F6-1CFA-4C51-8C58-9D19EDD95DCC}"/>
              </a:ext>
            </a:extLst>
          </p:cNvPr>
          <p:cNvSpPr/>
          <p:nvPr/>
        </p:nvSpPr>
        <p:spPr>
          <a:xfrm>
            <a:off x="3415671"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GOES</a:t>
            </a:r>
            <a:endParaRPr lang="es-CO" sz="1100" dirty="0"/>
          </a:p>
        </p:txBody>
      </p:sp>
      <p:sp>
        <p:nvSpPr>
          <p:cNvPr id="8" name="Rectángulo 7">
            <a:extLst>
              <a:ext uri="{FF2B5EF4-FFF2-40B4-BE49-F238E27FC236}">
                <a16:creationId xmlns:a16="http://schemas.microsoft.com/office/drawing/2014/main" id="{4A2C2173-6BD1-4337-8C95-60F6F9D583AE}"/>
              </a:ext>
            </a:extLst>
          </p:cNvPr>
          <p:cNvSpPr/>
          <p:nvPr/>
        </p:nvSpPr>
        <p:spPr>
          <a:xfrm>
            <a:off x="4661173"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RADAR</a:t>
            </a:r>
            <a:endParaRPr lang="es-CO" sz="1100" dirty="0"/>
          </a:p>
        </p:txBody>
      </p:sp>
      <p:sp>
        <p:nvSpPr>
          <p:cNvPr id="10" name="CuadroTexto 9">
            <a:extLst>
              <a:ext uri="{FF2B5EF4-FFF2-40B4-BE49-F238E27FC236}">
                <a16:creationId xmlns:a16="http://schemas.microsoft.com/office/drawing/2014/main" id="{E85EA611-B26C-4707-B2B0-201BCF847991}"/>
              </a:ext>
            </a:extLst>
          </p:cNvPr>
          <p:cNvSpPr txBox="1"/>
          <p:nvPr/>
        </p:nvSpPr>
        <p:spPr>
          <a:xfrm>
            <a:off x="3841844" y="815598"/>
            <a:ext cx="1298753" cy="307777"/>
          </a:xfrm>
          <a:prstGeom prst="rect">
            <a:avLst/>
          </a:prstGeom>
          <a:noFill/>
        </p:spPr>
        <p:txBody>
          <a:bodyPr wrap="none" rtlCol="0">
            <a:spAutoFit/>
          </a:bodyPr>
          <a:lstStyle/>
          <a:p>
            <a:r>
              <a:rPr lang="es-MX" dirty="0" err="1"/>
              <a:t>User</a:t>
            </a:r>
            <a:r>
              <a:rPr lang="es-MX" dirty="0"/>
              <a:t> interface</a:t>
            </a:r>
            <a:endParaRPr lang="es-CO" dirty="0"/>
          </a:p>
        </p:txBody>
      </p:sp>
      <p:sp>
        <p:nvSpPr>
          <p:cNvPr id="11" name="Rectángulo 10">
            <a:extLst>
              <a:ext uri="{FF2B5EF4-FFF2-40B4-BE49-F238E27FC236}">
                <a16:creationId xmlns:a16="http://schemas.microsoft.com/office/drawing/2014/main" id="{6FC54F3B-8E97-4B78-8430-8E02DF0C04CE}"/>
              </a:ext>
            </a:extLst>
          </p:cNvPr>
          <p:cNvSpPr/>
          <p:nvPr/>
        </p:nvSpPr>
        <p:spPr>
          <a:xfrm>
            <a:off x="5906675"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Precipitación </a:t>
            </a:r>
          </a:p>
          <a:p>
            <a:pPr algn="ctr"/>
            <a:r>
              <a:rPr lang="es-MX" sz="1100" dirty="0"/>
              <a:t>IDEAM</a:t>
            </a:r>
            <a:endParaRPr lang="es-CO" sz="1100" dirty="0"/>
          </a:p>
        </p:txBody>
      </p:sp>
      <p:sp>
        <p:nvSpPr>
          <p:cNvPr id="12" name="CuadroTexto 11">
            <a:extLst>
              <a:ext uri="{FF2B5EF4-FFF2-40B4-BE49-F238E27FC236}">
                <a16:creationId xmlns:a16="http://schemas.microsoft.com/office/drawing/2014/main" id="{0DF22B9A-8769-41D2-B3B1-E91F4EDDC730}"/>
              </a:ext>
            </a:extLst>
          </p:cNvPr>
          <p:cNvSpPr txBox="1"/>
          <p:nvPr/>
        </p:nvSpPr>
        <p:spPr>
          <a:xfrm>
            <a:off x="3841844" y="3882251"/>
            <a:ext cx="1407758" cy="307777"/>
          </a:xfrm>
          <a:prstGeom prst="rect">
            <a:avLst/>
          </a:prstGeom>
          <a:noFill/>
        </p:spPr>
        <p:txBody>
          <a:bodyPr wrap="none" rtlCol="0">
            <a:spAutoFit/>
          </a:bodyPr>
          <a:lstStyle/>
          <a:p>
            <a:r>
              <a:rPr lang="es-MX" dirty="0"/>
              <a:t>Matrix interface</a:t>
            </a:r>
            <a:endParaRPr lang="es-CO" dirty="0"/>
          </a:p>
        </p:txBody>
      </p:sp>
      <p:sp>
        <p:nvSpPr>
          <p:cNvPr id="13" name="CuadroTexto 12">
            <a:extLst>
              <a:ext uri="{FF2B5EF4-FFF2-40B4-BE49-F238E27FC236}">
                <a16:creationId xmlns:a16="http://schemas.microsoft.com/office/drawing/2014/main" id="{C5756938-365E-44AA-8832-9C9AD710347B}"/>
              </a:ext>
            </a:extLst>
          </p:cNvPr>
          <p:cNvSpPr txBox="1"/>
          <p:nvPr/>
        </p:nvSpPr>
        <p:spPr>
          <a:xfrm>
            <a:off x="3016331" y="4740329"/>
            <a:ext cx="3289683" cy="307777"/>
          </a:xfrm>
          <a:prstGeom prst="rect">
            <a:avLst/>
          </a:prstGeom>
          <a:noFill/>
        </p:spPr>
        <p:txBody>
          <a:bodyPr wrap="none" rtlCol="0">
            <a:spAutoFit/>
          </a:bodyPr>
          <a:lstStyle/>
          <a:p>
            <a:r>
              <a:rPr lang="es-MX" dirty="0"/>
              <a:t>Data </a:t>
            </a:r>
            <a:r>
              <a:rPr lang="es-MX" dirty="0" err="1"/>
              <a:t>assimilation</a:t>
            </a:r>
            <a:r>
              <a:rPr lang="es-MX" dirty="0"/>
              <a:t> </a:t>
            </a:r>
            <a:r>
              <a:rPr lang="es-MX" dirty="0" err="1"/>
              <a:t>validation</a:t>
            </a:r>
            <a:r>
              <a:rPr lang="es-MX" dirty="0"/>
              <a:t> </a:t>
            </a:r>
            <a:r>
              <a:rPr lang="es-MX" dirty="0" err="1"/>
              <a:t>purposes</a:t>
            </a:r>
            <a:r>
              <a:rPr lang="es-MX" dirty="0"/>
              <a:t> </a:t>
            </a:r>
            <a:endParaRPr lang="es-CO" dirty="0"/>
          </a:p>
        </p:txBody>
      </p:sp>
      <p:sp>
        <p:nvSpPr>
          <p:cNvPr id="16" name="Rectángulo 15">
            <a:extLst>
              <a:ext uri="{FF2B5EF4-FFF2-40B4-BE49-F238E27FC236}">
                <a16:creationId xmlns:a16="http://schemas.microsoft.com/office/drawing/2014/main" id="{33257835-EB52-4C39-B23E-491861E588C7}"/>
              </a:ext>
            </a:extLst>
          </p:cNvPr>
          <p:cNvSpPr/>
          <p:nvPr/>
        </p:nvSpPr>
        <p:spPr>
          <a:xfrm>
            <a:off x="7152177"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Simple </a:t>
            </a:r>
            <a:r>
              <a:rPr lang="es-MX" sz="1100" dirty="0" err="1"/>
              <a:t>unit</a:t>
            </a:r>
            <a:endParaRPr lang="es-CO" sz="1100" dirty="0"/>
          </a:p>
        </p:txBody>
      </p:sp>
      <p:cxnSp>
        <p:nvCxnSpPr>
          <p:cNvPr id="18" name="Conector recto de flecha 17">
            <a:extLst>
              <a:ext uri="{FF2B5EF4-FFF2-40B4-BE49-F238E27FC236}">
                <a16:creationId xmlns:a16="http://schemas.microsoft.com/office/drawing/2014/main" id="{37693E45-47A8-4F42-ADF0-69DD23BA9B88}"/>
              </a:ext>
            </a:extLst>
          </p:cNvPr>
          <p:cNvCxnSpPr>
            <a:cxnSpLocks/>
            <a:stCxn id="14" idx="2"/>
          </p:cNvCxnSpPr>
          <p:nvPr/>
        </p:nvCxnSpPr>
        <p:spPr>
          <a:xfrm>
            <a:off x="4486020" y="1258709"/>
            <a:ext cx="0" cy="31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5E37394A-B07C-4D35-8FD6-E2DCDC8F4EFB}"/>
              </a:ext>
            </a:extLst>
          </p:cNvPr>
          <p:cNvCxnSpPr>
            <a:cxnSpLocks/>
          </p:cNvCxnSpPr>
          <p:nvPr/>
        </p:nvCxnSpPr>
        <p:spPr>
          <a:xfrm>
            <a:off x="4486020" y="3309935"/>
            <a:ext cx="0" cy="44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E2135235-6D30-455D-8075-0E7A78FCAB46}"/>
              </a:ext>
            </a:extLst>
          </p:cNvPr>
          <p:cNvCxnSpPr>
            <a:cxnSpLocks/>
          </p:cNvCxnSpPr>
          <p:nvPr/>
        </p:nvCxnSpPr>
        <p:spPr>
          <a:xfrm>
            <a:off x="4486020" y="4310296"/>
            <a:ext cx="0" cy="35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128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AB14A8-D546-4F4B-A65C-470DFFF976AB}"/>
              </a:ext>
            </a:extLst>
          </p:cNvPr>
          <p:cNvSpPr>
            <a:spLocks noGrp="1"/>
          </p:cNvSpPr>
          <p:nvPr>
            <p:ph type="title"/>
          </p:nvPr>
        </p:nvSpPr>
        <p:spPr/>
        <p:txBody>
          <a:bodyPr/>
          <a:lstStyle/>
          <a:p>
            <a:r>
              <a:rPr lang="es-MX" dirty="0"/>
              <a:t>Mallas isobáricas</a:t>
            </a:r>
            <a:endParaRPr lang="es-CO" dirty="0"/>
          </a:p>
        </p:txBody>
      </p:sp>
      <p:sp>
        <p:nvSpPr>
          <p:cNvPr id="3" name="Marcador de texto 2">
            <a:extLst>
              <a:ext uri="{FF2B5EF4-FFF2-40B4-BE49-F238E27FC236}">
                <a16:creationId xmlns:a16="http://schemas.microsoft.com/office/drawing/2014/main" id="{2E73AFB9-D8A8-44A1-991C-226287C28BF9}"/>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B442762C-2684-4A13-8E58-3FA0D35BC7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47</a:t>
            </a:fld>
            <a:endParaRPr lang="es-CO"/>
          </a:p>
        </p:txBody>
      </p:sp>
    </p:spTree>
    <p:extLst>
      <p:ext uri="{BB962C8B-B14F-4D97-AF65-F5344CB8AC3E}">
        <p14:creationId xmlns:p14="http://schemas.microsoft.com/office/powerpoint/2010/main" val="1209644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aphicFrame>
        <p:nvGraphicFramePr>
          <p:cNvPr id="4" name="Diagrama 4">
            <a:extLst>
              <a:ext uri="{FF2B5EF4-FFF2-40B4-BE49-F238E27FC236}">
                <a16:creationId xmlns:a16="http://schemas.microsoft.com/office/drawing/2014/main" id="{25E3B48F-FB19-42B4-93F3-656EA173FCE4}"/>
              </a:ext>
            </a:extLst>
          </p:cNvPr>
          <p:cNvGraphicFramePr/>
          <p:nvPr/>
        </p:nvGraphicFramePr>
        <p:xfrm>
          <a:off x="172529" y="689036"/>
          <a:ext cx="8788158" cy="439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 name="Google Shape;68;p15">
            <a:extLst>
              <a:ext uri="{FF2B5EF4-FFF2-40B4-BE49-F238E27FC236}">
                <a16:creationId xmlns:a16="http://schemas.microsoft.com/office/drawing/2014/main" id="{E5990702-8718-47FB-910A-1DD383EB4265}"/>
              </a:ext>
            </a:extLst>
          </p:cNvPr>
          <p:cNvSpPr txBox="1">
            <a:spLocks/>
          </p:cNvSpPr>
          <p:nvPr/>
        </p:nvSpPr>
        <p:spPr>
          <a:xfrm>
            <a:off x="1109944" y="991560"/>
            <a:ext cx="4272091" cy="540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4999"/>
              </a:lnSpc>
              <a:buSzPts val="1100"/>
            </a:pPr>
            <a:r>
              <a:rPr lang="es-ES" sz="1600" err="1"/>
              <a:t>Research</a:t>
            </a:r>
            <a:r>
              <a:rPr lang="es-ES" sz="1600"/>
              <a:t> </a:t>
            </a:r>
            <a:r>
              <a:rPr lang="es-ES" sz="1600" err="1"/>
              <a:t>questions</a:t>
            </a:r>
            <a:endParaRPr lang="es-ES"/>
          </a:p>
          <a:p>
            <a:pPr>
              <a:lnSpc>
                <a:spcPct val="115000"/>
              </a:lnSpc>
              <a:spcBef>
                <a:spcPts val="1600"/>
              </a:spcBef>
              <a:spcAft>
                <a:spcPts val="1600"/>
              </a:spcAft>
              <a:buSzPts val="1100"/>
            </a:pPr>
            <a:endParaRPr lang="es-ES" sz="1800">
              <a:solidFill>
                <a:schemeClr val="dk2"/>
              </a:solidFill>
            </a:endParaRPr>
          </a:p>
        </p:txBody>
      </p:sp>
      <p:sp>
        <p:nvSpPr>
          <p:cNvPr id="6" name="Google Shape;62;p14">
            <a:extLst>
              <a:ext uri="{FF2B5EF4-FFF2-40B4-BE49-F238E27FC236}">
                <a16:creationId xmlns:a16="http://schemas.microsoft.com/office/drawing/2014/main" id="{08CC9F99-B36B-47F5-9649-18204B101623}"/>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4. </a:t>
            </a:r>
            <a:r>
              <a:rPr lang="es-ES" dirty="0" err="1">
                <a:ea typeface="+mn-lt"/>
                <a:cs typeface="+mn-lt"/>
              </a:rPr>
              <a:t>Current</a:t>
            </a:r>
            <a:r>
              <a:rPr lang="es-ES" dirty="0">
                <a:ea typeface="+mn-lt"/>
                <a:cs typeface="+mn-lt"/>
              </a:rPr>
              <a:t> and </a:t>
            </a:r>
            <a:r>
              <a:rPr lang="es-ES" dirty="0" err="1">
                <a:ea typeface="+mn-lt"/>
                <a:cs typeface="+mn-lt"/>
              </a:rPr>
              <a:t>future</a:t>
            </a:r>
            <a:r>
              <a:rPr lang="es-ES" dirty="0">
                <a:ea typeface="+mn-lt"/>
                <a:cs typeface="+mn-lt"/>
              </a:rPr>
              <a:t> </a:t>
            </a:r>
            <a:r>
              <a:rPr lang="es-ES" dirty="0" err="1">
                <a:ea typeface="+mn-lt"/>
                <a:cs typeface="+mn-lt"/>
              </a:rPr>
              <a:t>work</a:t>
            </a:r>
            <a:endParaRPr lang="es-ES" dirty="0">
              <a:cs typeface="Arial"/>
            </a:endParaRPr>
          </a:p>
        </p:txBody>
      </p:sp>
      <p:sp>
        <p:nvSpPr>
          <p:cNvPr id="2" name="Rectángulo 1">
            <a:extLst>
              <a:ext uri="{FF2B5EF4-FFF2-40B4-BE49-F238E27FC236}">
                <a16:creationId xmlns:a16="http://schemas.microsoft.com/office/drawing/2014/main" id="{82E4DEAD-F43C-4F8E-A00F-03969EEB5129}"/>
              </a:ext>
            </a:extLst>
          </p:cNvPr>
          <p:cNvSpPr/>
          <p:nvPr/>
        </p:nvSpPr>
        <p:spPr>
          <a:xfrm>
            <a:off x="355841" y="2451100"/>
            <a:ext cx="7124460" cy="7239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3" name="Marcador de número de diapositiva 2">
            <a:extLst>
              <a:ext uri="{FF2B5EF4-FFF2-40B4-BE49-F238E27FC236}">
                <a16:creationId xmlns:a16="http://schemas.microsoft.com/office/drawing/2014/main" id="{00F6FB91-F1E0-4182-8B7A-A96853D6A0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48</a:t>
            </a:fld>
            <a:endParaRPr lang="es-CO"/>
          </a:p>
        </p:txBody>
      </p:sp>
    </p:spTree>
    <p:extLst>
      <p:ext uri="{BB962C8B-B14F-4D97-AF65-F5344CB8AC3E}">
        <p14:creationId xmlns:p14="http://schemas.microsoft.com/office/powerpoint/2010/main" val="3563537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CD2BF57-F388-4F38-BEC7-F9BB3F17090B}"/>
              </a:ext>
            </a:extLst>
          </p:cNvPr>
          <p:cNvSpPr>
            <a:spLocks noGrp="1"/>
          </p:cNvSpPr>
          <p:nvPr>
            <p:ph type="body" idx="1"/>
          </p:nvPr>
        </p:nvSpPr>
        <p:spPr/>
        <p:txBody>
          <a:bodyPr/>
          <a:lstStyle/>
          <a:p>
            <a:r>
              <a:rPr lang="es-MX" dirty="0" err="1"/>
              <a:t>The</a:t>
            </a:r>
            <a:r>
              <a:rPr lang="es-MX" dirty="0"/>
              <a:t> </a:t>
            </a:r>
            <a:r>
              <a:rPr lang="es-MX" dirty="0" err="1"/>
              <a:t>changes</a:t>
            </a:r>
            <a:r>
              <a:rPr lang="es-MX" dirty="0"/>
              <a:t> in </a:t>
            </a:r>
            <a:r>
              <a:rPr lang="es-MX" dirty="0" err="1"/>
              <a:t>the</a:t>
            </a:r>
            <a:r>
              <a:rPr lang="es-MX" dirty="0"/>
              <a:t> </a:t>
            </a:r>
            <a:r>
              <a:rPr lang="es-MX" dirty="0" err="1"/>
              <a:t>model</a:t>
            </a:r>
            <a:r>
              <a:rPr lang="es-MX" dirty="0"/>
              <a:t> </a:t>
            </a:r>
            <a:r>
              <a:rPr lang="es-MX" dirty="0" err="1"/>
              <a:t>assimilated</a:t>
            </a:r>
            <a:r>
              <a:rPr lang="es-MX" dirty="0"/>
              <a:t> are </a:t>
            </a:r>
            <a:r>
              <a:rPr lang="es-MX" dirty="0" err="1"/>
              <a:t>not</a:t>
            </a:r>
            <a:r>
              <a:rPr lang="es-MX" dirty="0"/>
              <a:t> </a:t>
            </a:r>
            <a:r>
              <a:rPr lang="es-MX" dirty="0" err="1"/>
              <a:t>representative</a:t>
            </a:r>
            <a:r>
              <a:rPr lang="es-MX" dirty="0"/>
              <a:t> </a:t>
            </a:r>
            <a:r>
              <a:rPr lang="es-MX" dirty="0" err="1"/>
              <a:t>compared</a:t>
            </a:r>
            <a:r>
              <a:rPr lang="es-MX" dirty="0"/>
              <a:t> </a:t>
            </a:r>
            <a:r>
              <a:rPr lang="es-MX" dirty="0" err="1"/>
              <a:t>the</a:t>
            </a:r>
            <a:r>
              <a:rPr lang="es-MX" dirty="0"/>
              <a:t> non </a:t>
            </a:r>
            <a:r>
              <a:rPr lang="es-MX" dirty="0" err="1"/>
              <a:t>assimilated</a:t>
            </a:r>
            <a:r>
              <a:rPr lang="es-MX" dirty="0"/>
              <a:t> </a:t>
            </a:r>
            <a:r>
              <a:rPr lang="es-MX" dirty="0" err="1"/>
              <a:t>for</a:t>
            </a:r>
            <a:r>
              <a:rPr lang="es-MX" dirty="0"/>
              <a:t> </a:t>
            </a:r>
            <a:r>
              <a:rPr lang="es-MX" dirty="0" err="1"/>
              <a:t>the</a:t>
            </a:r>
            <a:r>
              <a:rPr lang="es-MX" dirty="0"/>
              <a:t> </a:t>
            </a:r>
            <a:r>
              <a:rPr lang="es-MX" dirty="0" err="1"/>
              <a:t>surface</a:t>
            </a:r>
            <a:r>
              <a:rPr lang="es-MX" dirty="0"/>
              <a:t> variables</a:t>
            </a:r>
          </a:p>
          <a:p>
            <a:r>
              <a:rPr lang="es-MX" dirty="0"/>
              <a:t>Variables </a:t>
            </a:r>
            <a:r>
              <a:rPr lang="es-MX" dirty="0" err="1"/>
              <a:t>such</a:t>
            </a:r>
            <a:r>
              <a:rPr lang="es-MX" dirty="0"/>
              <a:t> </a:t>
            </a:r>
            <a:r>
              <a:rPr lang="es-MX" dirty="0" err="1"/>
              <a:t>precipitation</a:t>
            </a:r>
            <a:r>
              <a:rPr lang="es-MX" dirty="0"/>
              <a:t> </a:t>
            </a:r>
            <a:r>
              <a:rPr lang="es-MX" dirty="0" err="1"/>
              <a:t>have</a:t>
            </a:r>
            <a:r>
              <a:rPr lang="es-MX" dirty="0"/>
              <a:t> </a:t>
            </a:r>
            <a:r>
              <a:rPr lang="es-MX" dirty="0" err="1"/>
              <a:t>good</a:t>
            </a:r>
            <a:r>
              <a:rPr lang="es-MX" dirty="0"/>
              <a:t> performance in </a:t>
            </a:r>
            <a:r>
              <a:rPr lang="es-MX" dirty="0" err="1"/>
              <a:t>Caribbean</a:t>
            </a:r>
            <a:r>
              <a:rPr lang="es-MX" dirty="0"/>
              <a:t> </a:t>
            </a:r>
            <a:r>
              <a:rPr lang="es-MX" dirty="0" err="1"/>
              <a:t>region</a:t>
            </a:r>
            <a:r>
              <a:rPr lang="es-MX" dirty="0"/>
              <a:t>, </a:t>
            </a:r>
            <a:r>
              <a:rPr lang="es-MX" dirty="0" err="1"/>
              <a:t>Andean</a:t>
            </a:r>
            <a:r>
              <a:rPr lang="es-MX" dirty="0"/>
              <a:t> </a:t>
            </a:r>
            <a:r>
              <a:rPr lang="es-MX" dirty="0" err="1"/>
              <a:t>region</a:t>
            </a:r>
            <a:r>
              <a:rPr lang="es-MX" dirty="0"/>
              <a:t>, Orinoquia </a:t>
            </a:r>
            <a:r>
              <a:rPr lang="es-MX" dirty="0" err="1"/>
              <a:t>region</a:t>
            </a:r>
            <a:r>
              <a:rPr lang="es-MX" dirty="0"/>
              <a:t> </a:t>
            </a:r>
            <a:endParaRPr lang="es-CO" dirty="0"/>
          </a:p>
          <a:p>
            <a:pPr>
              <a:lnSpc>
                <a:spcPct val="114999"/>
              </a:lnSpc>
            </a:pPr>
            <a:r>
              <a:rPr lang="es-MX" dirty="0" err="1"/>
              <a:t>The</a:t>
            </a:r>
            <a:r>
              <a:rPr lang="es-MX" dirty="0"/>
              <a:t> </a:t>
            </a:r>
            <a:r>
              <a:rPr lang="es-MX" dirty="0" err="1"/>
              <a:t>knowledge</a:t>
            </a:r>
            <a:r>
              <a:rPr lang="es-MX" dirty="0"/>
              <a:t> </a:t>
            </a:r>
            <a:r>
              <a:rPr lang="es-MX" dirty="0" err="1"/>
              <a:t>acquired</a:t>
            </a:r>
            <a:r>
              <a:rPr lang="es-MX" dirty="0"/>
              <a:t> </a:t>
            </a:r>
            <a:r>
              <a:rPr lang="es-MX" dirty="0" err="1"/>
              <a:t>provide</a:t>
            </a:r>
            <a:r>
              <a:rPr lang="es-MX" dirty="0"/>
              <a:t> </a:t>
            </a:r>
            <a:r>
              <a:rPr lang="es-MX" dirty="0" err="1"/>
              <a:t>important</a:t>
            </a:r>
            <a:r>
              <a:rPr lang="es-MX" dirty="0"/>
              <a:t> </a:t>
            </a:r>
            <a:r>
              <a:rPr lang="es-MX" dirty="0" err="1"/>
              <a:t>technical</a:t>
            </a:r>
            <a:r>
              <a:rPr lang="es-MX" dirty="0"/>
              <a:t> </a:t>
            </a:r>
            <a:r>
              <a:rPr lang="es-MX" dirty="0" err="1"/>
              <a:t>aspects</a:t>
            </a:r>
            <a:r>
              <a:rPr lang="es-MX" dirty="0"/>
              <a:t> </a:t>
            </a:r>
            <a:r>
              <a:rPr lang="es-MX" dirty="0" err="1"/>
              <a:t>to</a:t>
            </a:r>
            <a:r>
              <a:rPr lang="es-MX" dirty="0"/>
              <a:t> </a:t>
            </a:r>
            <a:r>
              <a:rPr lang="es-MX" dirty="0" err="1"/>
              <a:t>future</a:t>
            </a:r>
            <a:r>
              <a:rPr lang="es-MX" dirty="0"/>
              <a:t> </a:t>
            </a:r>
            <a:r>
              <a:rPr lang="es-MX" dirty="0" err="1"/>
              <a:t>interaction</a:t>
            </a:r>
            <a:r>
              <a:rPr lang="es-MX" dirty="0"/>
              <a:t> </a:t>
            </a:r>
            <a:r>
              <a:rPr lang="es-MX" dirty="0" err="1"/>
              <a:t>with</a:t>
            </a:r>
            <a:r>
              <a:rPr lang="es-MX" dirty="0"/>
              <a:t> </a:t>
            </a:r>
            <a:r>
              <a:rPr lang="es-MX" dirty="0" err="1"/>
              <a:t>the</a:t>
            </a:r>
            <a:r>
              <a:rPr lang="es-MX" dirty="0"/>
              <a:t> WRFDA </a:t>
            </a:r>
            <a:r>
              <a:rPr lang="es-MX" dirty="0" err="1"/>
              <a:t>operative</a:t>
            </a:r>
            <a:r>
              <a:rPr lang="es-MX" dirty="0"/>
              <a:t> </a:t>
            </a:r>
            <a:r>
              <a:rPr lang="es-MX" dirty="0" err="1"/>
              <a:t>assimilation</a:t>
            </a:r>
            <a:r>
              <a:rPr lang="es-MX" dirty="0"/>
              <a:t> </a:t>
            </a:r>
            <a:r>
              <a:rPr lang="es-MX" dirty="0" err="1"/>
              <a:t>Colombian</a:t>
            </a:r>
            <a:r>
              <a:rPr lang="es-MX" dirty="0"/>
              <a:t> Air </a:t>
            </a:r>
            <a:r>
              <a:rPr lang="es-MX" dirty="0" err="1"/>
              <a:t>Force</a:t>
            </a:r>
            <a:r>
              <a:rPr lang="es-MX" dirty="0"/>
              <a:t>.  </a:t>
            </a:r>
            <a:r>
              <a:rPr lang="es-MX" dirty="0" err="1"/>
              <a:t>Convergence</a:t>
            </a:r>
            <a:r>
              <a:rPr lang="es-MX" dirty="0"/>
              <a:t> </a:t>
            </a:r>
            <a:r>
              <a:rPr lang="es-MX" dirty="0" err="1"/>
              <a:t>criterias</a:t>
            </a:r>
            <a:r>
              <a:rPr lang="es-MX" dirty="0"/>
              <a:t>, </a:t>
            </a:r>
            <a:r>
              <a:rPr lang="es-MX" dirty="0" err="1"/>
              <a:t>change</a:t>
            </a:r>
            <a:r>
              <a:rPr lang="es-MX" dirty="0"/>
              <a:t> in </a:t>
            </a:r>
            <a:r>
              <a:rPr lang="es-MX" dirty="0" err="1"/>
              <a:t>iteration</a:t>
            </a:r>
            <a:r>
              <a:rPr lang="es-MX" dirty="0"/>
              <a:t> </a:t>
            </a:r>
            <a:r>
              <a:rPr lang="es-MX" dirty="0" err="1"/>
              <a:t>number</a:t>
            </a:r>
            <a:r>
              <a:rPr lang="es-MX" dirty="0"/>
              <a:t> and </a:t>
            </a:r>
            <a:r>
              <a:rPr lang="es-MX" dirty="0" err="1"/>
              <a:t>observation</a:t>
            </a:r>
            <a:r>
              <a:rPr lang="es-MX" dirty="0"/>
              <a:t> error </a:t>
            </a:r>
            <a:r>
              <a:rPr lang="es-MX" dirty="0" err="1"/>
              <a:t>matrix</a:t>
            </a:r>
            <a:r>
              <a:rPr lang="es-MX" dirty="0"/>
              <a:t> </a:t>
            </a:r>
            <a:r>
              <a:rPr lang="es-MX" dirty="0" err="1"/>
              <a:t>interactions</a:t>
            </a:r>
            <a:r>
              <a:rPr lang="es-MX" dirty="0"/>
              <a:t> </a:t>
            </a:r>
            <a:r>
              <a:rPr lang="es-MX" dirty="0" err="1"/>
              <a:t>must</a:t>
            </a:r>
            <a:r>
              <a:rPr lang="es-MX" dirty="0"/>
              <a:t> be </a:t>
            </a:r>
            <a:r>
              <a:rPr lang="es-MX" dirty="0" err="1"/>
              <a:t>studied</a:t>
            </a:r>
            <a:r>
              <a:rPr lang="es-MX" dirty="0"/>
              <a:t>.</a:t>
            </a:r>
          </a:p>
          <a:p>
            <a:pPr>
              <a:lnSpc>
                <a:spcPct val="114999"/>
              </a:lnSpc>
            </a:pPr>
            <a:r>
              <a:rPr lang="es-MX" dirty="0"/>
              <a:t>El proceso de asimilación de datos de datos tiene una buena respuesta dinámica</a:t>
            </a:r>
          </a:p>
          <a:p>
            <a:pPr>
              <a:lnSpc>
                <a:spcPct val="114999"/>
              </a:lnSpc>
            </a:pPr>
            <a:r>
              <a:rPr lang="es-MX" dirty="0"/>
              <a:t>Pipeline que reduzca los esquemas de localización, fines de comando y control minimización de riesgos</a:t>
            </a:r>
          </a:p>
          <a:p>
            <a:pPr>
              <a:lnSpc>
                <a:spcPct val="114999"/>
              </a:lnSpc>
            </a:pPr>
            <a:endParaRPr lang="es-CO" dirty="0"/>
          </a:p>
        </p:txBody>
      </p:sp>
      <p:sp>
        <p:nvSpPr>
          <p:cNvPr id="4" name="Google Shape;62;p14">
            <a:extLst>
              <a:ext uri="{FF2B5EF4-FFF2-40B4-BE49-F238E27FC236}">
                <a16:creationId xmlns:a16="http://schemas.microsoft.com/office/drawing/2014/main" id="{088663D4-D4FE-4E88-94D0-5B0C99A7C3DF}"/>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4. Preliminar </a:t>
            </a:r>
            <a:r>
              <a:rPr lang="es-ES" err="1">
                <a:ea typeface="+mn-lt"/>
                <a:cs typeface="+mn-lt"/>
              </a:rPr>
              <a:t>conclusions</a:t>
            </a:r>
            <a:endParaRPr lang="es-ES">
              <a:cs typeface="Arial"/>
            </a:endParaRPr>
          </a:p>
        </p:txBody>
      </p:sp>
      <p:sp>
        <p:nvSpPr>
          <p:cNvPr id="2" name="Marcador de número de diapositiva 1">
            <a:extLst>
              <a:ext uri="{FF2B5EF4-FFF2-40B4-BE49-F238E27FC236}">
                <a16:creationId xmlns:a16="http://schemas.microsoft.com/office/drawing/2014/main" id="{177D0914-F678-45DC-9F88-5F763FD3BC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49</a:t>
            </a:fld>
            <a:endParaRPr lang="es-CO"/>
          </a:p>
        </p:txBody>
      </p:sp>
    </p:spTree>
    <p:extLst>
      <p:ext uri="{BB962C8B-B14F-4D97-AF65-F5344CB8AC3E}">
        <p14:creationId xmlns:p14="http://schemas.microsoft.com/office/powerpoint/2010/main" val="1216634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AA1EBC06-E59B-46E4-81CE-DCF4262945F3}"/>
              </a:ext>
            </a:extLst>
          </p:cNvPr>
          <p:cNvSpPr>
            <a:spLocks noGrp="1"/>
          </p:cNvSpPr>
          <p:nvPr>
            <p:ph type="body" idx="1"/>
          </p:nvPr>
        </p:nvSpPr>
        <p:spPr>
          <a:xfrm>
            <a:off x="5277593" y="1280637"/>
            <a:ext cx="3386437" cy="3416400"/>
          </a:xfrm>
        </p:spPr>
        <p:txBody>
          <a:bodyPr/>
          <a:lstStyle/>
          <a:p>
            <a:pPr marL="114300" indent="0" algn="just">
              <a:buNone/>
            </a:pPr>
            <a:r>
              <a:rPr lang="en-US" sz="1200" dirty="0">
                <a:solidFill>
                  <a:schemeClr val="tx1"/>
                </a:solidFill>
              </a:rPr>
              <a:t>All these investigations have allowed the FAC to implement physical and dynamic parameters that best fit the Colombian territory. In 2019, the simulations of the atmosphere through the WRF model included modules for assimilation of radar and satellite data GOES 16,  enhancing the initial conditions of the model, bringing them closer to the conditions observed by these instruments, allowing a more accurate simulation of the evolution of the atmosphere over time.</a:t>
            </a:r>
          </a:p>
        </p:txBody>
      </p:sp>
      <p:sp>
        <p:nvSpPr>
          <p:cNvPr id="7" name="Google Shape;68;p15">
            <a:extLst>
              <a:ext uri="{FF2B5EF4-FFF2-40B4-BE49-F238E27FC236}">
                <a16:creationId xmlns:a16="http://schemas.microsoft.com/office/drawing/2014/main" id="{0002F7C6-E0E1-4A67-B0C8-AC5BDECD0164}"/>
              </a:ext>
            </a:extLst>
          </p:cNvPr>
          <p:cNvSpPr txBox="1">
            <a:spLocks/>
          </p:cNvSpPr>
          <p:nvPr/>
        </p:nvSpPr>
        <p:spPr>
          <a:xfrm>
            <a:off x="464100" y="5974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5000"/>
              </a:lnSpc>
              <a:buSzPts val="1100"/>
            </a:pPr>
            <a:endParaRPr lang="es-ES" sz="1800" b="1">
              <a:solidFill>
                <a:schemeClr val="dk2"/>
              </a:solidFill>
            </a:endParaRPr>
          </a:p>
          <a:p>
            <a:pPr>
              <a:lnSpc>
                <a:spcPct val="115000"/>
              </a:lnSpc>
              <a:spcBef>
                <a:spcPts val="1600"/>
              </a:spcBef>
              <a:spcAft>
                <a:spcPts val="1600"/>
              </a:spcAft>
              <a:buSzPts val="1100"/>
            </a:pPr>
            <a:endParaRPr lang="es-ES" sz="1800">
              <a:solidFill>
                <a:schemeClr val="dk2"/>
              </a:solidFill>
            </a:endParaRPr>
          </a:p>
        </p:txBody>
      </p:sp>
      <p:sp>
        <p:nvSpPr>
          <p:cNvPr id="2" name="Google Shape;62;p14">
            <a:extLst>
              <a:ext uri="{FF2B5EF4-FFF2-40B4-BE49-F238E27FC236}">
                <a16:creationId xmlns:a16="http://schemas.microsoft.com/office/drawing/2014/main" id="{0B7AA81B-3B40-4886-B6EE-458CE6F9D25F}"/>
              </a:ext>
            </a:extLst>
          </p:cNvPr>
          <p:cNvSpPr txBox="1">
            <a:spLocks noGrp="1"/>
          </p:cNvSpPr>
          <p:nvPr>
            <p:ph type="title"/>
          </p:nvPr>
        </p:nvSpPr>
        <p:spPr>
          <a:xfrm>
            <a:off x="-1007" y="211407"/>
            <a:ext cx="4476968" cy="572700"/>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p>
            <a:r>
              <a:rPr lang="es-ES">
                <a:ea typeface="+mn-lt"/>
                <a:cs typeface="+mn-lt"/>
              </a:rPr>
              <a:t>1. </a:t>
            </a:r>
            <a:r>
              <a:rPr lang="es-ES" err="1">
                <a:ea typeface="+mn-lt"/>
                <a:cs typeface="+mn-lt"/>
              </a:rPr>
              <a:t>Work</a:t>
            </a:r>
            <a:r>
              <a:rPr lang="es-ES">
                <a:ea typeface="+mn-lt"/>
                <a:cs typeface="+mn-lt"/>
              </a:rPr>
              <a:t> </a:t>
            </a:r>
            <a:r>
              <a:rPr lang="es-ES" err="1">
                <a:ea typeface="+mn-lt"/>
                <a:cs typeface="+mn-lt"/>
              </a:rPr>
              <a:t>team</a:t>
            </a:r>
            <a:r>
              <a:rPr lang="es-ES">
                <a:ea typeface="+mn-lt"/>
                <a:cs typeface="+mn-lt"/>
              </a:rPr>
              <a:t> </a:t>
            </a:r>
            <a:r>
              <a:rPr lang="es-ES" err="1">
                <a:ea typeface="+mn-lt"/>
                <a:cs typeface="+mn-lt"/>
              </a:rPr>
              <a:t>motivation</a:t>
            </a:r>
            <a:endParaRPr lang="es-ES" err="1"/>
          </a:p>
        </p:txBody>
      </p:sp>
      <p:sp>
        <p:nvSpPr>
          <p:cNvPr id="5" name="Google Shape;68;p15">
            <a:extLst>
              <a:ext uri="{FF2B5EF4-FFF2-40B4-BE49-F238E27FC236}">
                <a16:creationId xmlns:a16="http://schemas.microsoft.com/office/drawing/2014/main" id="{FFDC4F86-5ADD-4BBC-909E-ADB20E416D1D}"/>
              </a:ext>
            </a:extLst>
          </p:cNvPr>
          <p:cNvSpPr txBox="1">
            <a:spLocks/>
          </p:cNvSpPr>
          <p:nvPr/>
        </p:nvSpPr>
        <p:spPr>
          <a:xfrm>
            <a:off x="479970" y="935680"/>
            <a:ext cx="4272091" cy="540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4999"/>
              </a:lnSpc>
              <a:buSzPts val="1100"/>
            </a:pPr>
            <a:r>
              <a:rPr lang="es-ES" sz="1600" b="1" err="1"/>
              <a:t>Evolution</a:t>
            </a:r>
            <a:r>
              <a:rPr lang="es-ES" sz="1600" b="1"/>
              <a:t> </a:t>
            </a:r>
            <a:r>
              <a:rPr lang="es-ES" sz="1600" b="1" err="1"/>
              <a:t>of</a:t>
            </a:r>
            <a:r>
              <a:rPr lang="es-ES" sz="1600" b="1"/>
              <a:t> </a:t>
            </a:r>
            <a:r>
              <a:rPr lang="es-ES" sz="1600" b="1" err="1"/>
              <a:t>the</a:t>
            </a:r>
            <a:r>
              <a:rPr lang="es-ES" sz="1600" b="1"/>
              <a:t> WRF in </a:t>
            </a:r>
            <a:r>
              <a:rPr lang="es-ES" sz="1600" b="1" err="1"/>
              <a:t>the</a:t>
            </a:r>
            <a:r>
              <a:rPr lang="es-ES" sz="1600" b="1"/>
              <a:t> FAC</a:t>
            </a:r>
          </a:p>
          <a:p>
            <a:pPr>
              <a:lnSpc>
                <a:spcPct val="115000"/>
              </a:lnSpc>
              <a:spcBef>
                <a:spcPts val="1600"/>
              </a:spcBef>
              <a:spcAft>
                <a:spcPts val="1600"/>
              </a:spcAft>
              <a:buSzPts val="1100"/>
            </a:pPr>
            <a:endParaRPr lang="es-ES" sz="1800">
              <a:solidFill>
                <a:schemeClr val="dk2"/>
              </a:solidFill>
            </a:endParaRPr>
          </a:p>
        </p:txBody>
      </p:sp>
      <p:pic>
        <p:nvPicPr>
          <p:cNvPr id="6" name="Imagen 5">
            <a:extLst>
              <a:ext uri="{FF2B5EF4-FFF2-40B4-BE49-F238E27FC236}">
                <a16:creationId xmlns:a16="http://schemas.microsoft.com/office/drawing/2014/main" id="{DA1AFFD9-5ABC-41F9-8099-13E4A556046F}"/>
              </a:ext>
            </a:extLst>
          </p:cNvPr>
          <p:cNvPicPr>
            <a:picLocks noChangeAspect="1"/>
          </p:cNvPicPr>
          <p:nvPr/>
        </p:nvPicPr>
        <p:blipFill>
          <a:blip r:embed="rId3"/>
          <a:stretch>
            <a:fillRect/>
          </a:stretch>
        </p:blipFill>
        <p:spPr>
          <a:xfrm>
            <a:off x="201679" y="1568351"/>
            <a:ext cx="2240215" cy="2329403"/>
          </a:xfrm>
          <a:prstGeom prst="rect">
            <a:avLst/>
          </a:prstGeom>
        </p:spPr>
      </p:pic>
      <p:pic>
        <p:nvPicPr>
          <p:cNvPr id="9" name="Imagen 8">
            <a:extLst>
              <a:ext uri="{FF2B5EF4-FFF2-40B4-BE49-F238E27FC236}">
                <a16:creationId xmlns:a16="http://schemas.microsoft.com/office/drawing/2014/main" id="{F63E4345-F790-4DF7-9F37-3CEA1EC10DD2}"/>
              </a:ext>
            </a:extLst>
          </p:cNvPr>
          <p:cNvPicPr>
            <a:picLocks noChangeAspect="1"/>
          </p:cNvPicPr>
          <p:nvPr/>
        </p:nvPicPr>
        <p:blipFill>
          <a:blip r:embed="rId4"/>
          <a:stretch>
            <a:fillRect/>
          </a:stretch>
        </p:blipFill>
        <p:spPr>
          <a:xfrm>
            <a:off x="2594701" y="1797334"/>
            <a:ext cx="2443822" cy="1829796"/>
          </a:xfrm>
          <a:prstGeom prst="rect">
            <a:avLst/>
          </a:prstGeom>
        </p:spPr>
      </p:pic>
      <p:sp>
        <p:nvSpPr>
          <p:cNvPr id="10" name="CuadroTexto 9">
            <a:extLst>
              <a:ext uri="{FF2B5EF4-FFF2-40B4-BE49-F238E27FC236}">
                <a16:creationId xmlns:a16="http://schemas.microsoft.com/office/drawing/2014/main" id="{C0C9FA87-F44B-4DA6-82BC-3E21466EEEA4}"/>
              </a:ext>
            </a:extLst>
          </p:cNvPr>
          <p:cNvSpPr txBox="1"/>
          <p:nvPr/>
        </p:nvSpPr>
        <p:spPr>
          <a:xfrm flipH="1">
            <a:off x="197748" y="4524963"/>
            <a:ext cx="5607627" cy="261610"/>
          </a:xfrm>
          <a:prstGeom prst="rect">
            <a:avLst/>
          </a:prstGeom>
          <a:noFill/>
        </p:spPr>
        <p:txBody>
          <a:bodyPr wrap="square" rtlCol="0">
            <a:spAutoFit/>
          </a:bodyPr>
          <a:lstStyle/>
          <a:p>
            <a:r>
              <a:rPr lang="en-US" sz="1100"/>
              <a:t>Observation impact experiment in the WRF assimilation precipitation (Caceres, 2019)</a:t>
            </a:r>
          </a:p>
        </p:txBody>
      </p:sp>
      <p:sp>
        <p:nvSpPr>
          <p:cNvPr id="4" name="Marcador de número de diapositiva 3">
            <a:extLst>
              <a:ext uri="{FF2B5EF4-FFF2-40B4-BE49-F238E27FC236}">
                <a16:creationId xmlns:a16="http://schemas.microsoft.com/office/drawing/2014/main" id="{5F07FB2F-594C-4093-A67A-E1F64132F4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spTree>
    <p:extLst>
      <p:ext uri="{BB962C8B-B14F-4D97-AF65-F5344CB8AC3E}">
        <p14:creationId xmlns:p14="http://schemas.microsoft.com/office/powerpoint/2010/main" val="3730838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B31E296D-E351-431A-82FF-60BC7A0CD7DA}"/>
              </a:ext>
            </a:extLst>
          </p:cNvPr>
          <p:cNvSpPr>
            <a:spLocks noGrp="1"/>
          </p:cNvSpPr>
          <p:nvPr>
            <p:ph type="body" idx="1"/>
          </p:nvPr>
        </p:nvSpPr>
        <p:spPr>
          <a:xfrm>
            <a:off x="311700" y="1170637"/>
            <a:ext cx="8520600" cy="3761456"/>
          </a:xfrm>
        </p:spPr>
        <p:txBody>
          <a:bodyPr/>
          <a:lstStyle/>
          <a:p>
            <a:pPr algn="just"/>
            <a:r>
              <a:rPr lang="es-ES" sz="1600" dirty="0"/>
              <a:t>Cáceres, R. H. (2018). Impacto de la asimilación radar en el pronóstico de precipitación a muy corto plazo usando el modelo WRF</a:t>
            </a:r>
          </a:p>
          <a:p>
            <a:pPr algn="just">
              <a:lnSpc>
                <a:spcPct val="114999"/>
              </a:lnSpc>
            </a:pPr>
            <a:r>
              <a:rPr lang="es-ES" sz="1600" dirty="0"/>
              <a:t>Cáceres, R. H. (2017). Meteorología aplicada a la seguridad de las operaciones aéreas.</a:t>
            </a:r>
          </a:p>
          <a:p>
            <a:pPr algn="just">
              <a:lnSpc>
                <a:spcPct val="114999"/>
              </a:lnSpc>
            </a:pPr>
            <a:r>
              <a:rPr lang="es-ES" sz="1600" dirty="0"/>
              <a:t>Martínez (2015). Análisis de las condiciones a escala local para  el pronóstico de niebla o neblina en el aeródromo “Ernesto Esguerra Cubides".</a:t>
            </a:r>
          </a:p>
          <a:p>
            <a:pPr algn="just">
              <a:lnSpc>
                <a:spcPct val="114999"/>
              </a:lnSpc>
            </a:pPr>
            <a:r>
              <a:rPr lang="es-ES" sz="1600" dirty="0"/>
              <a:t>Aragón (2015). Análisis de las condiciones meteorológicas asociadas con la presencia de sistemas convectivos en el aeropuerto El Dorado de Bogotá D.C.</a:t>
            </a:r>
          </a:p>
          <a:p>
            <a:pPr algn="just">
              <a:lnSpc>
                <a:spcPct val="114999"/>
              </a:lnSpc>
            </a:pPr>
            <a:r>
              <a:rPr lang="es-ES" sz="1600" dirty="0" err="1"/>
              <a:t>Jimenez</a:t>
            </a:r>
            <a:r>
              <a:rPr lang="es-ES" sz="1600" dirty="0"/>
              <a:t>, M. (2014) Validación de la capacidad del modelo WRF “</a:t>
            </a:r>
            <a:r>
              <a:rPr lang="es-ES" sz="1600" dirty="0" err="1"/>
              <a:t>Weather</a:t>
            </a:r>
            <a:r>
              <a:rPr lang="es-ES" sz="1600" dirty="0"/>
              <a:t> </a:t>
            </a:r>
            <a:r>
              <a:rPr lang="es-ES" sz="1600" dirty="0" err="1"/>
              <a:t>Research</a:t>
            </a:r>
            <a:r>
              <a:rPr lang="es-ES" sz="1600" dirty="0"/>
              <a:t> and </a:t>
            </a:r>
            <a:r>
              <a:rPr lang="es-ES" sz="1600" dirty="0" err="1"/>
              <a:t>Forecasting</a:t>
            </a:r>
            <a:r>
              <a:rPr lang="es-ES" sz="1600" dirty="0"/>
              <a:t>” para pronosticar lluvia intensa, usando el método orientado a objetos y tablas de contingencia.</a:t>
            </a:r>
          </a:p>
          <a:p>
            <a:pPr marL="114300" indent="0" algn="just">
              <a:lnSpc>
                <a:spcPct val="114999"/>
              </a:lnSpc>
              <a:buNone/>
            </a:pPr>
            <a:endParaRPr lang="es-ES" sz="1600" dirty="0"/>
          </a:p>
          <a:p>
            <a:pPr marL="114300" indent="0" algn="just">
              <a:lnSpc>
                <a:spcPct val="114999"/>
              </a:lnSpc>
              <a:buNone/>
            </a:pPr>
            <a:endParaRPr lang="es-ES" sz="1600" dirty="0"/>
          </a:p>
          <a:p>
            <a:pPr algn="just">
              <a:lnSpc>
                <a:spcPct val="114999"/>
              </a:lnSpc>
            </a:pPr>
            <a:endParaRPr lang="es-ES" sz="1600" dirty="0"/>
          </a:p>
          <a:p>
            <a:pPr algn="just">
              <a:lnSpc>
                <a:spcPct val="114999"/>
              </a:lnSpc>
            </a:pPr>
            <a:endParaRPr lang="es-ES" dirty="0"/>
          </a:p>
          <a:p>
            <a:pPr algn="just">
              <a:lnSpc>
                <a:spcPct val="114999"/>
              </a:lnSpc>
            </a:pPr>
            <a:endParaRPr lang="es-ES" dirty="0"/>
          </a:p>
          <a:p>
            <a:pPr algn="just">
              <a:lnSpc>
                <a:spcPct val="114999"/>
              </a:lnSpc>
            </a:pPr>
            <a:endParaRPr lang="es-ES" dirty="0"/>
          </a:p>
        </p:txBody>
      </p:sp>
      <p:sp>
        <p:nvSpPr>
          <p:cNvPr id="6" name="Google Shape;62;p14">
            <a:extLst>
              <a:ext uri="{FF2B5EF4-FFF2-40B4-BE49-F238E27FC236}">
                <a16:creationId xmlns:a16="http://schemas.microsoft.com/office/drawing/2014/main" id="{0E2DD7D9-AFB0-4C7C-996A-A7B88236F6EA}"/>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dirty="0">
                <a:ea typeface="+mn-lt"/>
                <a:cs typeface="+mn-lt"/>
              </a:rPr>
              <a:t>4. </a:t>
            </a:r>
            <a:r>
              <a:rPr lang="es-ES" dirty="0" err="1">
                <a:ea typeface="+mn-lt"/>
                <a:cs typeface="+mn-lt"/>
              </a:rPr>
              <a:t>References</a:t>
            </a:r>
            <a:endParaRPr lang="es-ES" dirty="0">
              <a:cs typeface="Arial"/>
            </a:endParaRPr>
          </a:p>
        </p:txBody>
      </p:sp>
      <p:sp>
        <p:nvSpPr>
          <p:cNvPr id="2" name="Marcador de número de diapositiva 1">
            <a:extLst>
              <a:ext uri="{FF2B5EF4-FFF2-40B4-BE49-F238E27FC236}">
                <a16:creationId xmlns:a16="http://schemas.microsoft.com/office/drawing/2014/main" id="{DEDA81E0-9C89-4267-B9A0-B097D57FE7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50</a:t>
            </a:fld>
            <a:endParaRPr lang="es-CO"/>
          </a:p>
        </p:txBody>
      </p:sp>
    </p:spTree>
    <p:extLst>
      <p:ext uri="{BB962C8B-B14F-4D97-AF65-F5344CB8AC3E}">
        <p14:creationId xmlns:p14="http://schemas.microsoft.com/office/powerpoint/2010/main" val="1510252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graphicFrame>
        <p:nvGraphicFramePr>
          <p:cNvPr id="4" name="Diagrama 4">
            <a:extLst>
              <a:ext uri="{FF2B5EF4-FFF2-40B4-BE49-F238E27FC236}">
                <a16:creationId xmlns:a16="http://schemas.microsoft.com/office/drawing/2014/main" id="{25E3B48F-FB19-42B4-93F3-656EA173FCE4}"/>
              </a:ext>
            </a:extLst>
          </p:cNvPr>
          <p:cNvGraphicFramePr/>
          <p:nvPr>
            <p:extLst>
              <p:ext uri="{D42A27DB-BD31-4B8C-83A1-F6EECF244321}">
                <p14:modId xmlns:p14="http://schemas.microsoft.com/office/powerpoint/2010/main" val="2006049194"/>
              </p:ext>
            </p:extLst>
          </p:nvPr>
        </p:nvGraphicFramePr>
        <p:xfrm>
          <a:off x="172529" y="689036"/>
          <a:ext cx="8788158" cy="439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6" name="Google Shape;62;p14">
            <a:extLst>
              <a:ext uri="{FF2B5EF4-FFF2-40B4-BE49-F238E27FC236}">
                <a16:creationId xmlns:a16="http://schemas.microsoft.com/office/drawing/2014/main" id="{385AB042-07B6-4483-AFCE-AF8BFBD1FC52}"/>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1. </a:t>
            </a:r>
            <a:r>
              <a:rPr lang="es-ES" err="1">
                <a:ea typeface="+mn-lt"/>
                <a:cs typeface="+mn-lt"/>
              </a:rPr>
              <a:t>Work</a:t>
            </a:r>
            <a:r>
              <a:rPr lang="es-ES">
                <a:ea typeface="+mn-lt"/>
                <a:cs typeface="+mn-lt"/>
              </a:rPr>
              <a:t> </a:t>
            </a:r>
            <a:r>
              <a:rPr lang="es-ES" err="1">
                <a:ea typeface="+mn-lt"/>
                <a:cs typeface="+mn-lt"/>
              </a:rPr>
              <a:t>team</a:t>
            </a:r>
            <a:r>
              <a:rPr lang="es-ES">
                <a:ea typeface="+mn-lt"/>
                <a:cs typeface="+mn-lt"/>
              </a:rPr>
              <a:t> </a:t>
            </a:r>
            <a:r>
              <a:rPr lang="es-ES" err="1">
                <a:ea typeface="+mn-lt"/>
                <a:cs typeface="+mn-lt"/>
              </a:rPr>
              <a:t>motivation</a:t>
            </a:r>
            <a:endParaRPr lang="es-ES" err="1"/>
          </a:p>
        </p:txBody>
      </p:sp>
      <p:sp>
        <p:nvSpPr>
          <p:cNvPr id="215" name="Google Shape;68;p15">
            <a:extLst>
              <a:ext uri="{FF2B5EF4-FFF2-40B4-BE49-F238E27FC236}">
                <a16:creationId xmlns:a16="http://schemas.microsoft.com/office/drawing/2014/main" id="{E5990702-8718-47FB-910A-1DD383EB4265}"/>
              </a:ext>
            </a:extLst>
          </p:cNvPr>
          <p:cNvSpPr txBox="1">
            <a:spLocks/>
          </p:cNvSpPr>
          <p:nvPr/>
        </p:nvSpPr>
        <p:spPr>
          <a:xfrm>
            <a:off x="595594" y="1105860"/>
            <a:ext cx="4272091" cy="540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14999"/>
              </a:lnSpc>
              <a:buSzPts val="1100"/>
            </a:pPr>
            <a:r>
              <a:rPr lang="es-ES" sz="1600" dirty="0" err="1"/>
              <a:t>Research</a:t>
            </a:r>
            <a:r>
              <a:rPr lang="es-ES" sz="1600" dirty="0"/>
              <a:t> </a:t>
            </a:r>
            <a:r>
              <a:rPr lang="es-ES" sz="1600" dirty="0" err="1"/>
              <a:t>questions</a:t>
            </a:r>
            <a:endParaRPr lang="es-ES" dirty="0"/>
          </a:p>
          <a:p>
            <a:pPr>
              <a:lnSpc>
                <a:spcPct val="115000"/>
              </a:lnSpc>
              <a:spcBef>
                <a:spcPts val="1600"/>
              </a:spcBef>
              <a:spcAft>
                <a:spcPts val="1600"/>
              </a:spcAft>
              <a:buSzPts val="1100"/>
            </a:pPr>
            <a:endParaRPr lang="es-ES" sz="1800" dirty="0">
              <a:solidFill>
                <a:schemeClr val="dk2"/>
              </a:solidFill>
            </a:endParaRPr>
          </a:p>
        </p:txBody>
      </p:sp>
      <p:sp>
        <p:nvSpPr>
          <p:cNvPr id="2" name="Marcador de número de diapositiva 1">
            <a:extLst>
              <a:ext uri="{FF2B5EF4-FFF2-40B4-BE49-F238E27FC236}">
                <a16:creationId xmlns:a16="http://schemas.microsoft.com/office/drawing/2014/main" id="{10A618B3-1972-44BB-BAD5-C080F0406C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F614047-1761-477C-9164-381C9C4E2C3E}"/>
              </a:ext>
            </a:extLst>
          </p:cNvPr>
          <p:cNvSpPr/>
          <p:nvPr/>
        </p:nvSpPr>
        <p:spPr>
          <a:xfrm>
            <a:off x="346888" y="1642730"/>
            <a:ext cx="956930" cy="571500"/>
          </a:xfrm>
          <a:prstGeom prst="rect">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800">
                <a:cs typeface="Arial"/>
              </a:rPr>
              <a:t>GFS </a:t>
            </a:r>
            <a:r>
              <a:rPr lang="es-ES" sz="800" err="1">
                <a:cs typeface="Arial"/>
              </a:rPr>
              <a:t>initial</a:t>
            </a:r>
            <a:r>
              <a:rPr lang="es-ES" sz="800">
                <a:cs typeface="Arial"/>
              </a:rPr>
              <a:t> and </a:t>
            </a:r>
            <a:r>
              <a:rPr lang="es-ES" sz="800" err="1">
                <a:cs typeface="Arial"/>
              </a:rPr>
              <a:t>boundary</a:t>
            </a:r>
            <a:r>
              <a:rPr lang="es-ES" sz="800">
                <a:cs typeface="Arial"/>
              </a:rPr>
              <a:t> </a:t>
            </a:r>
            <a:r>
              <a:rPr lang="es-ES" sz="800" err="1">
                <a:cs typeface="Arial"/>
              </a:rPr>
              <a:t>condition</a:t>
            </a:r>
            <a:endParaRPr lang="es-ES" sz="800" err="1"/>
          </a:p>
        </p:txBody>
      </p:sp>
      <p:sp>
        <p:nvSpPr>
          <p:cNvPr id="5" name="Rectángulo 4">
            <a:extLst>
              <a:ext uri="{FF2B5EF4-FFF2-40B4-BE49-F238E27FC236}">
                <a16:creationId xmlns:a16="http://schemas.microsoft.com/office/drawing/2014/main" id="{A604B1E1-5AE8-454A-8BE6-E00028546EFA}"/>
              </a:ext>
            </a:extLst>
          </p:cNvPr>
          <p:cNvSpPr/>
          <p:nvPr/>
        </p:nvSpPr>
        <p:spPr>
          <a:xfrm>
            <a:off x="1981643" y="1217427"/>
            <a:ext cx="697762" cy="325622"/>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err="1">
                <a:cs typeface="Arial"/>
              </a:rPr>
              <a:t>Static</a:t>
            </a:r>
            <a:r>
              <a:rPr lang="es-ES" sz="800">
                <a:cs typeface="Arial"/>
              </a:rPr>
              <a:t> WRF data</a:t>
            </a:r>
          </a:p>
        </p:txBody>
      </p:sp>
      <p:sp>
        <p:nvSpPr>
          <p:cNvPr id="6" name="Rectángulo 5">
            <a:extLst>
              <a:ext uri="{FF2B5EF4-FFF2-40B4-BE49-F238E27FC236}">
                <a16:creationId xmlns:a16="http://schemas.microsoft.com/office/drawing/2014/main" id="{33DC75D4-B923-4A7A-AABF-EA04029936A7}"/>
              </a:ext>
            </a:extLst>
          </p:cNvPr>
          <p:cNvSpPr/>
          <p:nvPr/>
        </p:nvSpPr>
        <p:spPr>
          <a:xfrm>
            <a:off x="2014870" y="1768991"/>
            <a:ext cx="730989" cy="318977"/>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dirty="0">
                <a:cs typeface="Arial"/>
              </a:rPr>
              <a:t>WPS</a:t>
            </a:r>
            <a:endParaRPr lang="es-ES" dirty="0"/>
          </a:p>
        </p:txBody>
      </p:sp>
      <p:cxnSp>
        <p:nvCxnSpPr>
          <p:cNvPr id="7" name="Conector recto de flecha 6">
            <a:extLst>
              <a:ext uri="{FF2B5EF4-FFF2-40B4-BE49-F238E27FC236}">
                <a16:creationId xmlns:a16="http://schemas.microsoft.com/office/drawing/2014/main" id="{A86336BC-1ABA-4096-A64B-543E66683598}"/>
              </a:ext>
            </a:extLst>
          </p:cNvPr>
          <p:cNvCxnSpPr/>
          <p:nvPr/>
        </p:nvCxnSpPr>
        <p:spPr>
          <a:xfrm flipV="1">
            <a:off x="1303816" y="1925822"/>
            <a:ext cx="728331" cy="2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7CAB5DDF-A6C0-4F44-8F9F-F528A9087212}"/>
              </a:ext>
            </a:extLst>
          </p:cNvPr>
          <p:cNvSpPr/>
          <p:nvPr/>
        </p:nvSpPr>
        <p:spPr>
          <a:xfrm>
            <a:off x="346888" y="2739212"/>
            <a:ext cx="956930" cy="764215"/>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b="1">
                <a:cs typeface="Arial"/>
              </a:rPr>
              <a:t>GOES 16</a:t>
            </a:r>
          </a:p>
          <a:p>
            <a:pPr algn="ctr"/>
            <a:r>
              <a:rPr lang="es-ES" sz="800">
                <a:cs typeface="Arial"/>
              </a:rPr>
              <a:t>RADAR</a:t>
            </a:r>
          </a:p>
          <a:p>
            <a:pPr algn="ctr"/>
            <a:r>
              <a:rPr lang="es-ES" sz="800">
                <a:cs typeface="Arial"/>
              </a:rPr>
              <a:t>METAR</a:t>
            </a:r>
          </a:p>
          <a:p>
            <a:pPr algn="ctr"/>
            <a:r>
              <a:rPr lang="es-ES" sz="800">
                <a:cs typeface="Arial"/>
              </a:rPr>
              <a:t>SYNOP</a:t>
            </a:r>
          </a:p>
          <a:p>
            <a:pPr algn="ctr"/>
            <a:r>
              <a:rPr lang="es-ES" sz="800">
                <a:cs typeface="Arial"/>
              </a:rPr>
              <a:t>SONDES</a:t>
            </a:r>
          </a:p>
        </p:txBody>
      </p:sp>
      <p:sp>
        <p:nvSpPr>
          <p:cNvPr id="9" name="CuadroTexto 8">
            <a:extLst>
              <a:ext uri="{FF2B5EF4-FFF2-40B4-BE49-F238E27FC236}">
                <a16:creationId xmlns:a16="http://schemas.microsoft.com/office/drawing/2014/main" id="{1B69A0A8-478F-4925-A180-46FABABBBC40}"/>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0" name="Rectángulo 9">
            <a:extLst>
              <a:ext uri="{FF2B5EF4-FFF2-40B4-BE49-F238E27FC236}">
                <a16:creationId xmlns:a16="http://schemas.microsoft.com/office/drawing/2014/main" id="{D8BA4790-1F8C-4F8B-A395-EC158DF17B98}"/>
              </a:ext>
            </a:extLst>
          </p:cNvPr>
          <p:cNvSpPr/>
          <p:nvPr/>
        </p:nvSpPr>
        <p:spPr>
          <a:xfrm>
            <a:off x="1602859" y="2865471"/>
            <a:ext cx="724343" cy="398722"/>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err="1">
                <a:cs typeface="Arial"/>
              </a:rPr>
              <a:t>Quality</a:t>
            </a:r>
            <a:r>
              <a:rPr lang="es-ES" sz="800">
                <a:cs typeface="Arial"/>
              </a:rPr>
              <a:t> control</a:t>
            </a:r>
            <a:endParaRPr lang="es-ES"/>
          </a:p>
        </p:txBody>
      </p:sp>
      <p:sp>
        <p:nvSpPr>
          <p:cNvPr id="11" name="Rectángulo 10">
            <a:extLst>
              <a:ext uri="{FF2B5EF4-FFF2-40B4-BE49-F238E27FC236}">
                <a16:creationId xmlns:a16="http://schemas.microsoft.com/office/drawing/2014/main" id="{36D20D2F-8951-4D9A-872E-79FBBD155F04}"/>
              </a:ext>
            </a:extLst>
          </p:cNvPr>
          <p:cNvSpPr/>
          <p:nvPr/>
        </p:nvSpPr>
        <p:spPr>
          <a:xfrm>
            <a:off x="3230969" y="2287327"/>
            <a:ext cx="730989" cy="318977"/>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a:cs typeface="Arial"/>
              </a:rPr>
              <a:t>WRFDA</a:t>
            </a:r>
            <a:endParaRPr lang="es-ES"/>
          </a:p>
        </p:txBody>
      </p:sp>
      <p:sp>
        <p:nvSpPr>
          <p:cNvPr id="12" name="Rectángulo 11">
            <a:extLst>
              <a:ext uri="{FF2B5EF4-FFF2-40B4-BE49-F238E27FC236}">
                <a16:creationId xmlns:a16="http://schemas.microsoft.com/office/drawing/2014/main" id="{D95A3AD2-DA53-49B2-836B-27863711E379}"/>
              </a:ext>
            </a:extLst>
          </p:cNvPr>
          <p:cNvSpPr/>
          <p:nvPr/>
        </p:nvSpPr>
        <p:spPr>
          <a:xfrm>
            <a:off x="2593015" y="2832245"/>
            <a:ext cx="711053" cy="405367"/>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err="1">
                <a:cs typeface="Arial"/>
              </a:rPr>
              <a:t>Obsproc</a:t>
            </a:r>
          </a:p>
        </p:txBody>
      </p:sp>
      <p:sp>
        <p:nvSpPr>
          <p:cNvPr id="13" name="Rectángulo 12">
            <a:extLst>
              <a:ext uri="{FF2B5EF4-FFF2-40B4-BE49-F238E27FC236}">
                <a16:creationId xmlns:a16="http://schemas.microsoft.com/office/drawing/2014/main" id="{736A0FE3-7A7D-4152-BDE9-DF659D28799F}"/>
              </a:ext>
            </a:extLst>
          </p:cNvPr>
          <p:cNvSpPr/>
          <p:nvPr/>
        </p:nvSpPr>
        <p:spPr>
          <a:xfrm>
            <a:off x="1489887" y="1111102"/>
            <a:ext cx="3628361" cy="2392325"/>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FB839EAD-EF8F-480A-A758-F90B79910D85}"/>
              </a:ext>
            </a:extLst>
          </p:cNvPr>
          <p:cNvSpPr/>
          <p:nvPr/>
        </p:nvSpPr>
        <p:spPr>
          <a:xfrm>
            <a:off x="5277736" y="1111102"/>
            <a:ext cx="2678077" cy="1331463"/>
          </a:xfrm>
          <a:prstGeom prst="rect">
            <a:avLst/>
          </a:prstGeom>
          <a:noFill/>
          <a:ln w="63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6F9FE4AF-2E18-4F63-A554-64D0896C9127}"/>
              </a:ext>
            </a:extLst>
          </p:cNvPr>
          <p:cNvSpPr/>
          <p:nvPr/>
        </p:nvSpPr>
        <p:spPr>
          <a:xfrm>
            <a:off x="5346315" y="2874246"/>
            <a:ext cx="2558461" cy="1123064"/>
          </a:xfrm>
          <a:prstGeom prst="rect">
            <a:avLst/>
          </a:pr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Google Shape;62;p14">
            <a:extLst>
              <a:ext uri="{FF2B5EF4-FFF2-40B4-BE49-F238E27FC236}">
                <a16:creationId xmlns:a16="http://schemas.microsoft.com/office/drawing/2014/main" id="{72E4314D-00CF-4823-A140-0B22EDFB616C}"/>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2. </a:t>
            </a:r>
            <a:r>
              <a:rPr lang="es-ES" err="1">
                <a:ea typeface="+mn-lt"/>
                <a:cs typeface="+mn-lt"/>
              </a:rPr>
              <a:t>Methodology</a:t>
            </a:r>
            <a:endParaRPr lang="es-ES" err="1">
              <a:cs typeface="Arial"/>
            </a:endParaRPr>
          </a:p>
        </p:txBody>
      </p:sp>
      <p:sp>
        <p:nvSpPr>
          <p:cNvPr id="18" name="Rectángulo 17">
            <a:extLst>
              <a:ext uri="{FF2B5EF4-FFF2-40B4-BE49-F238E27FC236}">
                <a16:creationId xmlns:a16="http://schemas.microsoft.com/office/drawing/2014/main" id="{0227F1F9-E29C-485E-A7C3-1FFB435F4664}"/>
              </a:ext>
            </a:extLst>
          </p:cNvPr>
          <p:cNvSpPr/>
          <p:nvPr/>
        </p:nvSpPr>
        <p:spPr>
          <a:xfrm>
            <a:off x="4360676" y="2858826"/>
            <a:ext cx="524984" cy="312332"/>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a:cs typeface="Arial"/>
              </a:rPr>
              <a:t>ARW</a:t>
            </a:r>
            <a:endParaRPr lang="es-ES"/>
          </a:p>
        </p:txBody>
      </p:sp>
      <p:sp>
        <p:nvSpPr>
          <p:cNvPr id="19" name="Rectángulo 18">
            <a:extLst>
              <a:ext uri="{FF2B5EF4-FFF2-40B4-BE49-F238E27FC236}">
                <a16:creationId xmlns:a16="http://schemas.microsoft.com/office/drawing/2014/main" id="{A2C31DC9-48E0-47AA-8C5C-DC8B165AB68E}"/>
              </a:ext>
            </a:extLst>
          </p:cNvPr>
          <p:cNvSpPr/>
          <p:nvPr/>
        </p:nvSpPr>
        <p:spPr>
          <a:xfrm>
            <a:off x="4154671" y="1164262"/>
            <a:ext cx="850605" cy="318977"/>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b="1">
                <a:cs typeface="Arial"/>
              </a:rPr>
              <a:t>FAC WRF </a:t>
            </a:r>
            <a:r>
              <a:rPr lang="es-ES" sz="800" b="1" err="1">
                <a:cs typeface="Arial"/>
              </a:rPr>
              <a:t>assimilated</a:t>
            </a:r>
            <a:r>
              <a:rPr lang="es-ES" sz="800">
                <a:cs typeface="Arial"/>
              </a:rPr>
              <a:t> </a:t>
            </a:r>
            <a:endParaRPr lang="es-ES">
              <a:cs typeface="Arial"/>
            </a:endParaRPr>
          </a:p>
        </p:txBody>
      </p:sp>
      <p:sp>
        <p:nvSpPr>
          <p:cNvPr id="20" name="Rectángulo 19">
            <a:extLst>
              <a:ext uri="{FF2B5EF4-FFF2-40B4-BE49-F238E27FC236}">
                <a16:creationId xmlns:a16="http://schemas.microsoft.com/office/drawing/2014/main" id="{0E87E7FD-A045-47AD-915D-EA140372BF4E}"/>
              </a:ext>
            </a:extLst>
          </p:cNvPr>
          <p:cNvSpPr/>
          <p:nvPr/>
        </p:nvSpPr>
        <p:spPr>
          <a:xfrm>
            <a:off x="7224821" y="1164261"/>
            <a:ext cx="730989" cy="318977"/>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b="1" err="1">
                <a:cs typeface="Arial"/>
              </a:rPr>
              <a:t>Validation</a:t>
            </a:r>
            <a:endParaRPr lang="es-ES" sz="800" b="1">
              <a:cs typeface="Arial"/>
            </a:endParaRPr>
          </a:p>
        </p:txBody>
      </p:sp>
      <p:sp>
        <p:nvSpPr>
          <p:cNvPr id="21" name="Rectángulo 20">
            <a:extLst>
              <a:ext uri="{FF2B5EF4-FFF2-40B4-BE49-F238E27FC236}">
                <a16:creationId xmlns:a16="http://schemas.microsoft.com/office/drawing/2014/main" id="{195277B3-BD5F-48C8-B2EA-9FCECA392573}"/>
              </a:ext>
            </a:extLst>
          </p:cNvPr>
          <p:cNvSpPr/>
          <p:nvPr/>
        </p:nvSpPr>
        <p:spPr>
          <a:xfrm>
            <a:off x="6894681" y="3020440"/>
            <a:ext cx="950285" cy="318977"/>
          </a:xfrm>
          <a:prstGeom prst="rect">
            <a:avLst/>
          </a:prstGeom>
          <a:ln>
            <a:no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b="1">
                <a:cs typeface="Arial"/>
              </a:rPr>
              <a:t>FAC WRF  no assimilated</a:t>
            </a:r>
            <a:r>
              <a:rPr lang="es-ES" sz="800">
                <a:cs typeface="Arial"/>
              </a:rPr>
              <a:t> </a:t>
            </a:r>
            <a:endParaRPr lang="es-ES"/>
          </a:p>
        </p:txBody>
      </p:sp>
      <p:sp>
        <p:nvSpPr>
          <p:cNvPr id="22" name="Rectángulo 21">
            <a:extLst>
              <a:ext uri="{FF2B5EF4-FFF2-40B4-BE49-F238E27FC236}">
                <a16:creationId xmlns:a16="http://schemas.microsoft.com/office/drawing/2014/main" id="{5BEBD006-2249-4789-905B-448B77A090B5}"/>
              </a:ext>
            </a:extLst>
          </p:cNvPr>
          <p:cNvSpPr/>
          <p:nvPr/>
        </p:nvSpPr>
        <p:spPr>
          <a:xfrm>
            <a:off x="6095111" y="1250651"/>
            <a:ext cx="850605" cy="318977"/>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a:cs typeface="Arial"/>
              </a:rPr>
              <a:t>Validation Observations</a:t>
            </a:r>
            <a:endParaRPr lang="es-ES"/>
          </a:p>
        </p:txBody>
      </p:sp>
      <p:cxnSp>
        <p:nvCxnSpPr>
          <p:cNvPr id="23" name="Conector recto de flecha 22">
            <a:extLst>
              <a:ext uri="{FF2B5EF4-FFF2-40B4-BE49-F238E27FC236}">
                <a16:creationId xmlns:a16="http://schemas.microsoft.com/office/drawing/2014/main" id="{6329C605-E17F-4060-BFC6-FACD3C66720B}"/>
              </a:ext>
            </a:extLst>
          </p:cNvPr>
          <p:cNvCxnSpPr>
            <a:cxnSpLocks/>
          </p:cNvCxnSpPr>
          <p:nvPr/>
        </p:nvCxnSpPr>
        <p:spPr>
          <a:xfrm flipV="1">
            <a:off x="6638702" y="2224865"/>
            <a:ext cx="11962" cy="750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52516F88-02D5-426C-B5EE-992EDEE9E647}"/>
              </a:ext>
            </a:extLst>
          </p:cNvPr>
          <p:cNvCxnSpPr>
            <a:cxnSpLocks/>
          </p:cNvCxnSpPr>
          <p:nvPr/>
        </p:nvCxnSpPr>
        <p:spPr>
          <a:xfrm flipV="1">
            <a:off x="4857743" y="2719144"/>
            <a:ext cx="1552354" cy="2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B7340040-1598-4A94-9B28-F688951B1D44}"/>
              </a:ext>
            </a:extLst>
          </p:cNvPr>
          <p:cNvCxnSpPr>
            <a:cxnSpLocks/>
          </p:cNvCxnSpPr>
          <p:nvPr/>
        </p:nvCxnSpPr>
        <p:spPr>
          <a:xfrm flipV="1">
            <a:off x="6398140" y="2211574"/>
            <a:ext cx="1" cy="489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298FF35A-6419-4CA1-B4C6-0CB794A266B9}"/>
              </a:ext>
            </a:extLst>
          </p:cNvPr>
          <p:cNvCxnSpPr>
            <a:cxnSpLocks/>
          </p:cNvCxnSpPr>
          <p:nvPr/>
        </p:nvCxnSpPr>
        <p:spPr>
          <a:xfrm flipV="1">
            <a:off x="1303816" y="3088758"/>
            <a:ext cx="269802" cy="2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ACB02E00-6AB7-4247-926E-5F5F37E649FB}"/>
              </a:ext>
            </a:extLst>
          </p:cNvPr>
          <p:cNvCxnSpPr>
            <a:cxnSpLocks/>
          </p:cNvCxnSpPr>
          <p:nvPr/>
        </p:nvCxnSpPr>
        <p:spPr>
          <a:xfrm flipH="1">
            <a:off x="2317897" y="1543049"/>
            <a:ext cx="2657" cy="223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78E5E4EF-A28F-4A08-98BF-AAE7FB3A3EBC}"/>
              </a:ext>
            </a:extLst>
          </p:cNvPr>
          <p:cNvCxnSpPr>
            <a:cxnSpLocks/>
          </p:cNvCxnSpPr>
          <p:nvPr/>
        </p:nvCxnSpPr>
        <p:spPr>
          <a:xfrm flipV="1">
            <a:off x="2320554" y="3062176"/>
            <a:ext cx="269802" cy="2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D655A3A5-8EF4-4277-9718-2B8F936E69EE}"/>
              </a:ext>
            </a:extLst>
          </p:cNvPr>
          <p:cNvCxnSpPr>
            <a:cxnSpLocks/>
          </p:cNvCxnSpPr>
          <p:nvPr/>
        </p:nvCxnSpPr>
        <p:spPr>
          <a:xfrm flipV="1">
            <a:off x="3304066" y="3068821"/>
            <a:ext cx="269802" cy="2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DC39002E-9ECA-4046-9413-421EF3A6A8EB}"/>
              </a:ext>
            </a:extLst>
          </p:cNvPr>
          <p:cNvCxnSpPr>
            <a:cxnSpLocks/>
          </p:cNvCxnSpPr>
          <p:nvPr/>
        </p:nvCxnSpPr>
        <p:spPr>
          <a:xfrm flipH="1" flipV="1">
            <a:off x="3560575" y="2616937"/>
            <a:ext cx="2657" cy="4611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ángulo 30">
            <a:extLst>
              <a:ext uri="{FF2B5EF4-FFF2-40B4-BE49-F238E27FC236}">
                <a16:creationId xmlns:a16="http://schemas.microsoft.com/office/drawing/2014/main" id="{4F7F9B5E-9F9F-498C-A671-F3922B373B13}"/>
              </a:ext>
            </a:extLst>
          </p:cNvPr>
          <p:cNvSpPr/>
          <p:nvPr/>
        </p:nvSpPr>
        <p:spPr>
          <a:xfrm>
            <a:off x="6193994" y="4157598"/>
            <a:ext cx="956930" cy="571500"/>
          </a:xfrm>
          <a:prstGeom prst="rect">
            <a:avLst/>
          </a:prstGeom>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s-ES" sz="800">
                <a:cs typeface="Arial"/>
              </a:rPr>
              <a:t>GFS </a:t>
            </a:r>
            <a:r>
              <a:rPr lang="es-ES" sz="800" err="1">
                <a:cs typeface="Arial"/>
              </a:rPr>
              <a:t>initial</a:t>
            </a:r>
            <a:r>
              <a:rPr lang="es-ES" sz="800">
                <a:cs typeface="Arial"/>
              </a:rPr>
              <a:t> and </a:t>
            </a:r>
            <a:r>
              <a:rPr lang="es-ES" sz="800" err="1">
                <a:cs typeface="Arial"/>
              </a:rPr>
              <a:t>boundary</a:t>
            </a:r>
            <a:r>
              <a:rPr lang="es-ES" sz="800">
                <a:cs typeface="Arial"/>
              </a:rPr>
              <a:t> </a:t>
            </a:r>
            <a:r>
              <a:rPr lang="es-ES" sz="800" err="1">
                <a:cs typeface="Arial"/>
              </a:rPr>
              <a:t>condition</a:t>
            </a:r>
            <a:endParaRPr lang="es-ES" sz="800" err="1"/>
          </a:p>
        </p:txBody>
      </p:sp>
      <p:sp>
        <p:nvSpPr>
          <p:cNvPr id="32" name="Rectángulo 31">
            <a:extLst>
              <a:ext uri="{FF2B5EF4-FFF2-40B4-BE49-F238E27FC236}">
                <a16:creationId xmlns:a16="http://schemas.microsoft.com/office/drawing/2014/main" id="{3FA0EEF5-8AE4-4FDD-A18A-39EA3313CE10}"/>
              </a:ext>
            </a:extLst>
          </p:cNvPr>
          <p:cNvSpPr/>
          <p:nvPr/>
        </p:nvSpPr>
        <p:spPr>
          <a:xfrm>
            <a:off x="6286629" y="3008813"/>
            <a:ext cx="730989" cy="318977"/>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a:cs typeface="Arial"/>
              </a:rPr>
              <a:t>WRF</a:t>
            </a:r>
            <a:endParaRPr lang="es-ES"/>
          </a:p>
        </p:txBody>
      </p:sp>
      <p:cxnSp>
        <p:nvCxnSpPr>
          <p:cNvPr id="33" name="Conector recto de flecha 32">
            <a:extLst>
              <a:ext uri="{FF2B5EF4-FFF2-40B4-BE49-F238E27FC236}">
                <a16:creationId xmlns:a16="http://schemas.microsoft.com/office/drawing/2014/main" id="{2EC22A8B-AF00-4408-AC1D-E9BF302DBE81}"/>
              </a:ext>
            </a:extLst>
          </p:cNvPr>
          <p:cNvCxnSpPr>
            <a:cxnSpLocks/>
            <a:endCxn id="39" idx="2"/>
          </p:cNvCxnSpPr>
          <p:nvPr/>
        </p:nvCxnSpPr>
        <p:spPr>
          <a:xfrm flipV="1">
            <a:off x="6685353" y="3812896"/>
            <a:ext cx="1" cy="3389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esquinas redondeadas 1">
            <a:extLst>
              <a:ext uri="{FF2B5EF4-FFF2-40B4-BE49-F238E27FC236}">
                <a16:creationId xmlns:a16="http://schemas.microsoft.com/office/drawing/2014/main" id="{4D88D966-FE13-49F9-B987-825E41102B48}"/>
              </a:ext>
            </a:extLst>
          </p:cNvPr>
          <p:cNvSpPr/>
          <p:nvPr/>
        </p:nvSpPr>
        <p:spPr>
          <a:xfrm>
            <a:off x="5935626" y="1768991"/>
            <a:ext cx="1196162" cy="39872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800">
                <a:cs typeface="Arial"/>
              </a:rPr>
              <a:t>Statistical metrics comparison</a:t>
            </a:r>
            <a:endParaRPr lang="es-ES">
              <a:cs typeface="Arial"/>
            </a:endParaRPr>
          </a:p>
        </p:txBody>
      </p:sp>
      <p:cxnSp>
        <p:nvCxnSpPr>
          <p:cNvPr id="34" name="Conector recto de flecha 33">
            <a:extLst>
              <a:ext uri="{FF2B5EF4-FFF2-40B4-BE49-F238E27FC236}">
                <a16:creationId xmlns:a16="http://schemas.microsoft.com/office/drawing/2014/main" id="{DA4C15A6-FABD-486D-8417-7275D3BFBE80}"/>
              </a:ext>
            </a:extLst>
          </p:cNvPr>
          <p:cNvCxnSpPr>
            <a:cxnSpLocks/>
          </p:cNvCxnSpPr>
          <p:nvPr/>
        </p:nvCxnSpPr>
        <p:spPr>
          <a:xfrm flipH="1">
            <a:off x="6497821" y="1543049"/>
            <a:ext cx="2657" cy="223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CC21A067-E18F-4ADE-9113-EE44C1251771}"/>
              </a:ext>
            </a:extLst>
          </p:cNvPr>
          <p:cNvCxnSpPr>
            <a:cxnSpLocks/>
          </p:cNvCxnSpPr>
          <p:nvPr/>
        </p:nvCxnSpPr>
        <p:spPr>
          <a:xfrm flipV="1">
            <a:off x="2745858" y="1857884"/>
            <a:ext cx="728331" cy="2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7CEF95F0-6D4F-48F4-8461-3733739AA055}"/>
              </a:ext>
            </a:extLst>
          </p:cNvPr>
          <p:cNvCxnSpPr>
            <a:cxnSpLocks/>
          </p:cNvCxnSpPr>
          <p:nvPr/>
        </p:nvCxnSpPr>
        <p:spPr>
          <a:xfrm flipH="1">
            <a:off x="3787182" y="1909304"/>
            <a:ext cx="2657" cy="376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35B46BCC-19CC-4176-8433-84079972F73D}"/>
              </a:ext>
            </a:extLst>
          </p:cNvPr>
          <p:cNvCxnSpPr>
            <a:cxnSpLocks/>
          </p:cNvCxnSpPr>
          <p:nvPr/>
        </p:nvCxnSpPr>
        <p:spPr>
          <a:xfrm flipV="1">
            <a:off x="3961955" y="2444159"/>
            <a:ext cx="728331" cy="2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1B9AA453-C2E5-4924-8781-662CBF2DBD3E}"/>
              </a:ext>
            </a:extLst>
          </p:cNvPr>
          <p:cNvCxnSpPr>
            <a:cxnSpLocks/>
          </p:cNvCxnSpPr>
          <p:nvPr/>
        </p:nvCxnSpPr>
        <p:spPr>
          <a:xfrm flipH="1">
            <a:off x="4657060" y="2453462"/>
            <a:ext cx="2657" cy="3761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C470C2FB-9B46-411A-BC60-1E7FA6950900}"/>
              </a:ext>
            </a:extLst>
          </p:cNvPr>
          <p:cNvSpPr/>
          <p:nvPr/>
        </p:nvSpPr>
        <p:spPr>
          <a:xfrm>
            <a:off x="6319859" y="3493919"/>
            <a:ext cx="730989" cy="318977"/>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a:cs typeface="Arial"/>
              </a:rPr>
              <a:t>WPS</a:t>
            </a:r>
            <a:endParaRPr lang="es-ES"/>
          </a:p>
        </p:txBody>
      </p:sp>
      <p:cxnSp>
        <p:nvCxnSpPr>
          <p:cNvPr id="42" name="Conector recto de flecha 41">
            <a:extLst>
              <a:ext uri="{FF2B5EF4-FFF2-40B4-BE49-F238E27FC236}">
                <a16:creationId xmlns:a16="http://schemas.microsoft.com/office/drawing/2014/main" id="{95214EC6-E951-4FEE-860F-C1FB8E4510B4}"/>
              </a:ext>
            </a:extLst>
          </p:cNvPr>
          <p:cNvCxnSpPr>
            <a:cxnSpLocks/>
            <a:stCxn id="39" idx="0"/>
          </p:cNvCxnSpPr>
          <p:nvPr/>
        </p:nvCxnSpPr>
        <p:spPr>
          <a:xfrm flipH="1" flipV="1">
            <a:off x="6652124" y="3328449"/>
            <a:ext cx="33230" cy="165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ángulo 39">
            <a:extLst>
              <a:ext uri="{FF2B5EF4-FFF2-40B4-BE49-F238E27FC236}">
                <a16:creationId xmlns:a16="http://schemas.microsoft.com/office/drawing/2014/main" id="{E975CA1D-CB75-40A1-AB9A-77EE2F4805C1}"/>
              </a:ext>
            </a:extLst>
          </p:cNvPr>
          <p:cNvSpPr/>
          <p:nvPr/>
        </p:nvSpPr>
        <p:spPr>
          <a:xfrm>
            <a:off x="3474188" y="1594217"/>
            <a:ext cx="730989" cy="318977"/>
          </a:xfrm>
          <a:prstGeom prst="rect">
            <a:avLst/>
          </a:prstGeom>
          <a:ln w="6350"/>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s-ES" sz="800" dirty="0"/>
              <a:t>REAL</a:t>
            </a:r>
          </a:p>
        </p:txBody>
      </p:sp>
      <p:sp>
        <p:nvSpPr>
          <p:cNvPr id="3" name="Marcador de número de diapositiva 2">
            <a:extLst>
              <a:ext uri="{FF2B5EF4-FFF2-40B4-BE49-F238E27FC236}">
                <a16:creationId xmlns:a16="http://schemas.microsoft.com/office/drawing/2014/main" id="{B420932A-4E4E-404A-BD99-8C9EED2917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spTree>
    <p:extLst>
      <p:ext uri="{BB962C8B-B14F-4D97-AF65-F5344CB8AC3E}">
        <p14:creationId xmlns:p14="http://schemas.microsoft.com/office/powerpoint/2010/main" val="1933925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AB5E146-31AB-45A4-AAB8-1E965B7A2C2E}"/>
              </a:ext>
            </a:extLst>
          </p:cNvPr>
          <p:cNvPicPr>
            <a:picLocks noChangeAspect="1"/>
          </p:cNvPicPr>
          <p:nvPr/>
        </p:nvPicPr>
        <p:blipFill>
          <a:blip r:embed="rId3"/>
          <a:stretch>
            <a:fillRect/>
          </a:stretch>
        </p:blipFill>
        <p:spPr>
          <a:xfrm>
            <a:off x="618899" y="1513878"/>
            <a:ext cx="4179094" cy="935831"/>
          </a:xfrm>
          <a:prstGeom prst="rect">
            <a:avLst/>
          </a:prstGeom>
        </p:spPr>
      </p:pic>
      <p:sp>
        <p:nvSpPr>
          <p:cNvPr id="3" name="CuadroTexto 2">
            <a:extLst>
              <a:ext uri="{FF2B5EF4-FFF2-40B4-BE49-F238E27FC236}">
                <a16:creationId xmlns:a16="http://schemas.microsoft.com/office/drawing/2014/main" id="{DE0E209B-D90B-4052-B96D-A76C011E354F}"/>
              </a:ext>
            </a:extLst>
          </p:cNvPr>
          <p:cNvSpPr txBox="1"/>
          <p:nvPr/>
        </p:nvSpPr>
        <p:spPr>
          <a:xfrm>
            <a:off x="5061858" y="558811"/>
            <a:ext cx="402772" cy="415498"/>
          </a:xfrm>
          <a:prstGeom prst="rect">
            <a:avLst/>
          </a:prstGeom>
          <a:noFill/>
        </p:spPr>
        <p:txBody>
          <a:bodyPr wrap="square" rtlCol="0">
            <a:spAutoFit/>
          </a:bodyPr>
          <a:lstStyle/>
          <a:p>
            <a:r>
              <a:rPr lang="es-MX" sz="1050">
                <a:solidFill>
                  <a:schemeClr val="bg1"/>
                </a:solidFill>
              </a:rPr>
              <a:t>d01</a:t>
            </a:r>
            <a:endParaRPr lang="es-CO" sz="1050">
              <a:solidFill>
                <a:schemeClr val="bg1"/>
              </a:solidFill>
            </a:endParaRPr>
          </a:p>
        </p:txBody>
      </p:sp>
      <p:pic>
        <p:nvPicPr>
          <p:cNvPr id="6" name="Imagen 5" descr="Mapa&#10;&#10;Descripción generada automáticamente">
            <a:extLst>
              <a:ext uri="{FF2B5EF4-FFF2-40B4-BE49-F238E27FC236}">
                <a16:creationId xmlns:a16="http://schemas.microsoft.com/office/drawing/2014/main" id="{7CF0650B-6037-442C-8A9E-2CC5293D7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8519" y="1455518"/>
            <a:ext cx="3207544" cy="3021806"/>
          </a:xfrm>
          <a:prstGeom prst="rect">
            <a:avLst/>
          </a:prstGeom>
        </p:spPr>
      </p:pic>
      <p:pic>
        <p:nvPicPr>
          <p:cNvPr id="9" name="Imagen 8">
            <a:extLst>
              <a:ext uri="{FF2B5EF4-FFF2-40B4-BE49-F238E27FC236}">
                <a16:creationId xmlns:a16="http://schemas.microsoft.com/office/drawing/2014/main" id="{B2D06804-0470-449A-84D1-2C36619AF129}"/>
              </a:ext>
            </a:extLst>
          </p:cNvPr>
          <p:cNvPicPr>
            <a:picLocks noChangeAspect="1"/>
          </p:cNvPicPr>
          <p:nvPr/>
        </p:nvPicPr>
        <p:blipFill>
          <a:blip r:embed="rId5"/>
          <a:stretch>
            <a:fillRect/>
          </a:stretch>
        </p:blipFill>
        <p:spPr>
          <a:xfrm>
            <a:off x="537989" y="2572748"/>
            <a:ext cx="4446674" cy="2267465"/>
          </a:xfrm>
          <a:prstGeom prst="rect">
            <a:avLst/>
          </a:prstGeom>
        </p:spPr>
      </p:pic>
      <p:sp>
        <p:nvSpPr>
          <p:cNvPr id="4" name="Google Shape;62;p14">
            <a:extLst>
              <a:ext uri="{FF2B5EF4-FFF2-40B4-BE49-F238E27FC236}">
                <a16:creationId xmlns:a16="http://schemas.microsoft.com/office/drawing/2014/main" id="{6F1A61E3-AA41-4029-AEAD-C941F302FC88}"/>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2. </a:t>
            </a:r>
            <a:r>
              <a:rPr lang="es-ES" err="1">
                <a:ea typeface="+mn-lt"/>
                <a:cs typeface="+mn-lt"/>
              </a:rPr>
              <a:t>Methodology</a:t>
            </a:r>
            <a:endParaRPr lang="es-ES" err="1">
              <a:cs typeface="Arial"/>
            </a:endParaRPr>
          </a:p>
        </p:txBody>
      </p:sp>
      <p:sp>
        <p:nvSpPr>
          <p:cNvPr id="5" name="Google Shape;68;p15">
            <a:extLst>
              <a:ext uri="{FF2B5EF4-FFF2-40B4-BE49-F238E27FC236}">
                <a16:creationId xmlns:a16="http://schemas.microsoft.com/office/drawing/2014/main" id="{D9A795A9-EF06-4E72-A9DE-D94DC4FD709E}"/>
              </a:ext>
            </a:extLst>
          </p:cNvPr>
          <p:cNvSpPr txBox="1">
            <a:spLocks/>
          </p:cNvSpPr>
          <p:nvPr/>
        </p:nvSpPr>
        <p:spPr>
          <a:xfrm>
            <a:off x="214522" y="974309"/>
            <a:ext cx="6288515" cy="540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1600" dirty="0" err="1"/>
              <a:t>Domain</a:t>
            </a:r>
            <a:r>
              <a:rPr lang="es-MX" sz="1600" dirty="0"/>
              <a:t> </a:t>
            </a:r>
            <a:r>
              <a:rPr lang="es-MX" sz="1600" dirty="0" err="1"/>
              <a:t>configuration</a:t>
            </a:r>
            <a:r>
              <a:rPr lang="es-MX" sz="1600" dirty="0"/>
              <a:t> and WRF </a:t>
            </a:r>
            <a:r>
              <a:rPr lang="es-MX" sz="1600" dirty="0" err="1"/>
              <a:t>parametrizations</a:t>
            </a:r>
            <a:endParaRPr lang="es-ES" sz="1600" dirty="0"/>
          </a:p>
          <a:p>
            <a:pPr>
              <a:lnSpc>
                <a:spcPct val="114999"/>
              </a:lnSpc>
              <a:buSzPts val="1100"/>
            </a:pPr>
            <a:endParaRPr lang="es-ES" sz="1600" dirty="0"/>
          </a:p>
          <a:p>
            <a:pPr>
              <a:lnSpc>
                <a:spcPct val="115000"/>
              </a:lnSpc>
              <a:spcBef>
                <a:spcPts val="1600"/>
              </a:spcBef>
              <a:spcAft>
                <a:spcPts val="1600"/>
              </a:spcAft>
              <a:buSzPts val="1100"/>
            </a:pPr>
            <a:endParaRPr lang="es-ES" sz="1800" dirty="0">
              <a:solidFill>
                <a:schemeClr val="dk2"/>
              </a:solidFill>
            </a:endParaRPr>
          </a:p>
        </p:txBody>
      </p:sp>
      <p:sp>
        <p:nvSpPr>
          <p:cNvPr id="2" name="Marcador de número de diapositiva 1">
            <a:extLst>
              <a:ext uri="{FF2B5EF4-FFF2-40B4-BE49-F238E27FC236}">
                <a16:creationId xmlns:a16="http://schemas.microsoft.com/office/drawing/2014/main" id="{01761528-555C-435D-B96B-26403E140300}"/>
              </a:ext>
            </a:extLst>
          </p:cNvPr>
          <p:cNvSpPr>
            <a:spLocks noGrp="1"/>
          </p:cNvSpPr>
          <p:nvPr>
            <p:ph type="sldNum" sz="quarter" idx="12"/>
          </p:nvPr>
        </p:nvSpPr>
        <p:spPr/>
        <p:txBody>
          <a:bodyPr/>
          <a:lstStyle/>
          <a:p>
            <a:fld id="{DE83DEBD-6E19-403E-A148-CB968E3A3958}" type="slidenum">
              <a:rPr lang="es-CO" smtClean="0"/>
              <a:t>8</a:t>
            </a:fld>
            <a:endParaRPr lang="es-CO"/>
          </a:p>
        </p:txBody>
      </p:sp>
    </p:spTree>
    <p:extLst>
      <p:ext uri="{BB962C8B-B14F-4D97-AF65-F5344CB8AC3E}">
        <p14:creationId xmlns:p14="http://schemas.microsoft.com/office/powerpoint/2010/main" val="416519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3" name="Imagen 3">
            <a:extLst>
              <a:ext uri="{FF2B5EF4-FFF2-40B4-BE49-F238E27FC236}">
                <a16:creationId xmlns:a16="http://schemas.microsoft.com/office/drawing/2014/main" id="{C888474F-63A7-4A8D-A8A7-5B4F64ADE338}"/>
              </a:ext>
            </a:extLst>
          </p:cNvPr>
          <p:cNvPicPr>
            <a:picLocks noChangeAspect="1"/>
          </p:cNvPicPr>
          <p:nvPr/>
        </p:nvPicPr>
        <p:blipFill>
          <a:blip r:embed="rId3"/>
          <a:stretch>
            <a:fillRect/>
          </a:stretch>
        </p:blipFill>
        <p:spPr>
          <a:xfrm>
            <a:off x="579527" y="3539496"/>
            <a:ext cx="8375317" cy="1392597"/>
          </a:xfrm>
          <a:prstGeom prst="rect">
            <a:avLst/>
          </a:prstGeom>
        </p:spPr>
      </p:pic>
      <p:pic>
        <p:nvPicPr>
          <p:cNvPr id="4" name="Imagen 4">
            <a:extLst>
              <a:ext uri="{FF2B5EF4-FFF2-40B4-BE49-F238E27FC236}">
                <a16:creationId xmlns:a16="http://schemas.microsoft.com/office/drawing/2014/main" id="{60450B47-E4A6-44FF-A735-8950DCD805F8}"/>
              </a:ext>
            </a:extLst>
          </p:cNvPr>
          <p:cNvPicPr>
            <a:picLocks noChangeAspect="1"/>
          </p:cNvPicPr>
          <p:nvPr/>
        </p:nvPicPr>
        <p:blipFill>
          <a:blip r:embed="rId4"/>
          <a:stretch>
            <a:fillRect/>
          </a:stretch>
        </p:blipFill>
        <p:spPr>
          <a:xfrm>
            <a:off x="1678021" y="1330791"/>
            <a:ext cx="5797542" cy="572596"/>
          </a:xfrm>
          <a:prstGeom prst="rect">
            <a:avLst/>
          </a:prstGeom>
        </p:spPr>
      </p:pic>
      <p:sp>
        <p:nvSpPr>
          <p:cNvPr id="7" name="CuadroTexto 6">
            <a:extLst>
              <a:ext uri="{FF2B5EF4-FFF2-40B4-BE49-F238E27FC236}">
                <a16:creationId xmlns:a16="http://schemas.microsoft.com/office/drawing/2014/main" id="{BA82819B-B0CA-4DD8-ACFA-2D6BDBAF60CA}"/>
              </a:ext>
            </a:extLst>
          </p:cNvPr>
          <p:cNvSpPr txBox="1"/>
          <p:nvPr/>
        </p:nvSpPr>
        <p:spPr>
          <a:xfrm>
            <a:off x="1977639" y="2414857"/>
            <a:ext cx="2789546" cy="738664"/>
          </a:xfrm>
          <a:prstGeom prst="rect">
            <a:avLst/>
          </a:prstGeom>
          <a:noFill/>
        </p:spPr>
        <p:txBody>
          <a:bodyPr wrap="square" rtlCol="0">
            <a:spAutoFit/>
          </a:bodyPr>
          <a:lstStyle/>
          <a:p>
            <a:r>
              <a:rPr lang="es-MX" dirty="0" err="1"/>
              <a:t>Covariance</a:t>
            </a:r>
            <a:r>
              <a:rPr lang="es-MX" dirty="0"/>
              <a:t> </a:t>
            </a:r>
            <a:r>
              <a:rPr lang="es-MX" dirty="0" err="1"/>
              <a:t>matrix</a:t>
            </a:r>
            <a:r>
              <a:rPr lang="es-MX" dirty="0"/>
              <a:t> </a:t>
            </a:r>
            <a:r>
              <a:rPr lang="es-MX" dirty="0" err="1"/>
              <a:t>generation</a:t>
            </a:r>
            <a:r>
              <a:rPr lang="es-MX" dirty="0"/>
              <a:t> </a:t>
            </a:r>
            <a:r>
              <a:rPr lang="es-MX" dirty="0" err="1"/>
              <a:t>through</a:t>
            </a:r>
            <a:r>
              <a:rPr lang="es-MX" dirty="0"/>
              <a:t> </a:t>
            </a:r>
            <a:r>
              <a:rPr lang="es-MX" b="1" dirty="0" err="1"/>
              <a:t>gen_be</a:t>
            </a:r>
            <a:r>
              <a:rPr lang="es-MX" b="1" dirty="0"/>
              <a:t> </a:t>
            </a:r>
            <a:r>
              <a:rPr lang="es-MX" dirty="0"/>
              <a:t>module</a:t>
            </a:r>
          </a:p>
          <a:p>
            <a:endParaRPr lang="es-CO" dirty="0"/>
          </a:p>
        </p:txBody>
      </p:sp>
      <p:cxnSp>
        <p:nvCxnSpPr>
          <p:cNvPr id="6" name="Conector recto de flecha 5">
            <a:extLst>
              <a:ext uri="{FF2B5EF4-FFF2-40B4-BE49-F238E27FC236}">
                <a16:creationId xmlns:a16="http://schemas.microsoft.com/office/drawing/2014/main" id="{1186474E-9665-4796-8C31-9EB26286125E}"/>
              </a:ext>
            </a:extLst>
          </p:cNvPr>
          <p:cNvCxnSpPr/>
          <p:nvPr/>
        </p:nvCxnSpPr>
        <p:spPr>
          <a:xfrm flipH="1" flipV="1">
            <a:off x="3653408" y="1758621"/>
            <a:ext cx="2458" cy="59773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 name="Google Shape;62;p14">
            <a:extLst>
              <a:ext uri="{FF2B5EF4-FFF2-40B4-BE49-F238E27FC236}">
                <a16:creationId xmlns:a16="http://schemas.microsoft.com/office/drawing/2014/main" id="{5097007A-E255-437A-99AE-BFFF2A0BA7BC}"/>
              </a:ext>
            </a:extLst>
          </p:cNvPr>
          <p:cNvSpPr txBox="1">
            <a:spLocks/>
          </p:cNvSpPr>
          <p:nvPr/>
        </p:nvSpPr>
        <p:spPr>
          <a:xfrm>
            <a:off x="-1007" y="211407"/>
            <a:ext cx="4476968" cy="572700"/>
          </a:xfrm>
          <a:prstGeom prst="rect">
            <a:avLst/>
          </a:prstGeom>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mn-lt"/>
                <a:ea typeface="+mn-ea"/>
                <a:cs typeface="+mn-cs"/>
                <a:sym typeface="Arial"/>
              </a:defRPr>
            </a:lvl9pPr>
          </a:lstStyle>
          <a:p>
            <a:r>
              <a:rPr lang="es-ES">
                <a:ea typeface="+mn-lt"/>
                <a:cs typeface="+mn-lt"/>
              </a:rPr>
              <a:t>2. </a:t>
            </a:r>
            <a:r>
              <a:rPr lang="es-ES" err="1">
                <a:ea typeface="+mn-lt"/>
                <a:cs typeface="+mn-lt"/>
              </a:rPr>
              <a:t>Methodology</a:t>
            </a:r>
            <a:endParaRPr lang="es-ES" err="1">
              <a:cs typeface="Arial"/>
            </a:endParaRPr>
          </a:p>
        </p:txBody>
      </p:sp>
      <p:sp>
        <p:nvSpPr>
          <p:cNvPr id="5" name="Google Shape;68;p15">
            <a:extLst>
              <a:ext uri="{FF2B5EF4-FFF2-40B4-BE49-F238E27FC236}">
                <a16:creationId xmlns:a16="http://schemas.microsoft.com/office/drawing/2014/main" id="{89DCE26E-1840-440F-831C-A919A1C07075}"/>
              </a:ext>
            </a:extLst>
          </p:cNvPr>
          <p:cNvSpPr txBox="1">
            <a:spLocks/>
          </p:cNvSpPr>
          <p:nvPr/>
        </p:nvSpPr>
        <p:spPr>
          <a:xfrm>
            <a:off x="189157" y="3153248"/>
            <a:ext cx="3799914" cy="540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1600" dirty="0" err="1"/>
              <a:t>Description</a:t>
            </a:r>
            <a:r>
              <a:rPr lang="es-MX" sz="1600" dirty="0"/>
              <a:t> </a:t>
            </a:r>
            <a:r>
              <a:rPr lang="es-MX" sz="1600" dirty="0" err="1"/>
              <a:t>of</a:t>
            </a:r>
            <a:r>
              <a:rPr lang="es-MX" sz="1600" dirty="0"/>
              <a:t> </a:t>
            </a:r>
            <a:r>
              <a:rPr lang="es-MX" sz="1600" dirty="0" err="1"/>
              <a:t>the</a:t>
            </a:r>
            <a:r>
              <a:rPr lang="es-MX" sz="1600" dirty="0"/>
              <a:t> error </a:t>
            </a:r>
            <a:r>
              <a:rPr lang="es-MX" sz="1600" dirty="0" err="1"/>
              <a:t>statistics</a:t>
            </a:r>
            <a:r>
              <a:rPr lang="es-MX" sz="1600" dirty="0"/>
              <a:t> </a:t>
            </a:r>
            <a:r>
              <a:rPr lang="es-MX" sz="1600" dirty="0" err="1"/>
              <a:t>used</a:t>
            </a:r>
            <a:endParaRPr lang="es-ES" dirty="0"/>
          </a:p>
          <a:p>
            <a:pPr>
              <a:lnSpc>
                <a:spcPct val="114999"/>
              </a:lnSpc>
              <a:buSzPts val="1100"/>
            </a:pPr>
            <a:endParaRPr lang="es-ES" sz="1600" dirty="0"/>
          </a:p>
          <a:p>
            <a:pPr>
              <a:lnSpc>
                <a:spcPct val="115000"/>
              </a:lnSpc>
              <a:spcBef>
                <a:spcPts val="1600"/>
              </a:spcBef>
              <a:spcAft>
                <a:spcPts val="1600"/>
              </a:spcAft>
              <a:buSzPts val="1100"/>
            </a:pPr>
            <a:endParaRPr lang="es-ES" sz="1800" dirty="0">
              <a:solidFill>
                <a:schemeClr val="dk2"/>
              </a:solidFill>
            </a:endParaRPr>
          </a:p>
        </p:txBody>
      </p:sp>
      <p:sp>
        <p:nvSpPr>
          <p:cNvPr id="11" name="CuadroTexto 10">
            <a:extLst>
              <a:ext uri="{FF2B5EF4-FFF2-40B4-BE49-F238E27FC236}">
                <a16:creationId xmlns:a16="http://schemas.microsoft.com/office/drawing/2014/main" id="{4BC0A065-AD29-4E9E-9851-203CE917F4F5}"/>
              </a:ext>
            </a:extLst>
          </p:cNvPr>
          <p:cNvSpPr txBox="1"/>
          <p:nvPr/>
        </p:nvSpPr>
        <p:spPr>
          <a:xfrm>
            <a:off x="5347799" y="2116527"/>
            <a:ext cx="2789546" cy="307777"/>
          </a:xfrm>
          <a:prstGeom prst="rect">
            <a:avLst/>
          </a:prstGeom>
          <a:noFill/>
        </p:spPr>
        <p:txBody>
          <a:bodyPr wrap="square" rtlCol="0">
            <a:spAutoFit/>
          </a:bodyPr>
          <a:lstStyle/>
          <a:p>
            <a:r>
              <a:rPr lang="es-MX" b="1" dirty="0"/>
              <a:t>OBSPROC</a:t>
            </a:r>
            <a:r>
              <a:rPr lang="es-MX" dirty="0"/>
              <a:t> module</a:t>
            </a:r>
          </a:p>
        </p:txBody>
      </p:sp>
      <p:cxnSp>
        <p:nvCxnSpPr>
          <p:cNvPr id="13" name="Conector recto de flecha 12">
            <a:extLst>
              <a:ext uri="{FF2B5EF4-FFF2-40B4-BE49-F238E27FC236}">
                <a16:creationId xmlns:a16="http://schemas.microsoft.com/office/drawing/2014/main" id="{8A97F8E5-7BD7-4B28-8384-25918BACC033}"/>
              </a:ext>
            </a:extLst>
          </p:cNvPr>
          <p:cNvCxnSpPr>
            <a:cxnSpLocks/>
          </p:cNvCxnSpPr>
          <p:nvPr/>
        </p:nvCxnSpPr>
        <p:spPr>
          <a:xfrm flipV="1">
            <a:off x="5886600" y="1798066"/>
            <a:ext cx="0" cy="25942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 name="Marcador de número de diapositiva 7">
            <a:extLst>
              <a:ext uri="{FF2B5EF4-FFF2-40B4-BE49-F238E27FC236}">
                <a16:creationId xmlns:a16="http://schemas.microsoft.com/office/drawing/2014/main" id="{D7AEF731-02CB-452F-A57E-751124256A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9</a:t>
            </a:fld>
            <a:endParaRPr lang="es-CO"/>
          </a:p>
        </p:txBody>
      </p:sp>
      <p:sp>
        <p:nvSpPr>
          <p:cNvPr id="12" name="Google Shape;68;p15">
            <a:extLst>
              <a:ext uri="{FF2B5EF4-FFF2-40B4-BE49-F238E27FC236}">
                <a16:creationId xmlns:a16="http://schemas.microsoft.com/office/drawing/2014/main" id="{8E8F3137-DB1B-4B5F-9C8B-2EEE902C0A72}"/>
              </a:ext>
            </a:extLst>
          </p:cNvPr>
          <p:cNvSpPr txBox="1">
            <a:spLocks/>
          </p:cNvSpPr>
          <p:nvPr/>
        </p:nvSpPr>
        <p:spPr>
          <a:xfrm>
            <a:off x="228154" y="811972"/>
            <a:ext cx="6288515" cy="540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s-MX" sz="1600" dirty="0"/>
              <a:t>3DVAR Data </a:t>
            </a:r>
            <a:r>
              <a:rPr lang="es-MX" sz="1600" dirty="0" err="1"/>
              <a:t>assimilation</a:t>
            </a:r>
            <a:r>
              <a:rPr lang="es-MX" sz="1600" dirty="0"/>
              <a:t> </a:t>
            </a:r>
            <a:r>
              <a:rPr lang="es-MX" sz="1600" dirty="0" err="1"/>
              <a:t>technique</a:t>
            </a:r>
            <a:endParaRPr lang="es-ES" dirty="0"/>
          </a:p>
          <a:p>
            <a:pPr>
              <a:lnSpc>
                <a:spcPct val="114999"/>
              </a:lnSpc>
              <a:buSzPts val="1100"/>
            </a:pPr>
            <a:endParaRPr lang="es-ES" sz="1600" dirty="0"/>
          </a:p>
          <a:p>
            <a:pPr>
              <a:lnSpc>
                <a:spcPct val="115000"/>
              </a:lnSpc>
              <a:spcBef>
                <a:spcPts val="1600"/>
              </a:spcBef>
              <a:spcAft>
                <a:spcPts val="1600"/>
              </a:spcAft>
              <a:buSzPts val="1100"/>
            </a:pPr>
            <a:endParaRPr lang="es-ES" sz="1800" dirty="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3630</TotalTime>
  <Words>2553</Words>
  <Application>Microsoft Office PowerPoint</Application>
  <PresentationFormat>Presentación en pantalla (16:9)</PresentationFormat>
  <Paragraphs>793</Paragraphs>
  <Slides>50</Slides>
  <Notes>10</Notes>
  <HiddenSlides>4</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50</vt:i4>
      </vt:variant>
    </vt:vector>
  </HeadingPairs>
  <TitlesOfParts>
    <vt:vector size="53" baseType="lpstr">
      <vt:lpstr>Arial</vt:lpstr>
      <vt:lpstr>Open Sans</vt:lpstr>
      <vt:lpstr>Simple Light</vt:lpstr>
      <vt:lpstr>A Systematic evaluation of the operational 3D-VAR WRF model in Colombian Air Force</vt:lpstr>
      <vt:lpstr>Presentación de PowerPoint</vt:lpstr>
      <vt:lpstr>1. Work team motivation</vt:lpstr>
      <vt:lpstr>1. Work team motivation</vt:lpstr>
      <vt:lpstr>1. Work team motivation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Initial condition increment  August 18 - 00 horas Domain 1   </vt:lpstr>
      <vt:lpstr>Initial condition increment  September 1- 00 horas Domain 2   </vt:lpstr>
      <vt:lpstr>Presentación de PowerPoint</vt:lpstr>
      <vt:lpstr>Presentación de PowerPoint</vt:lpstr>
      <vt:lpstr>Contingency table  run 20200818-00</vt:lpstr>
      <vt:lpstr>Contingency table  run 20200901-00</vt:lpstr>
      <vt:lpstr>Run 20200818-00</vt:lpstr>
      <vt:lpstr>Run 20200901-00</vt:lpstr>
      <vt:lpstr>Amazonian Region </vt:lpstr>
      <vt:lpstr>Caribbean Region</vt:lpstr>
      <vt:lpstr>Orinoquia Region </vt:lpstr>
      <vt:lpstr>PacificRegion </vt:lpstr>
      <vt:lpstr>Presentación de PowerPoint</vt:lpstr>
      <vt:lpstr>Presentación de PowerPoint</vt:lpstr>
      <vt:lpstr>Next steps checklist</vt:lpstr>
      <vt:lpstr>Presentación de PowerPoint</vt:lpstr>
      <vt:lpstr>Estructura integración de los códigos de observaciones</vt:lpstr>
      <vt:lpstr>Presentación de PowerPoint</vt:lpstr>
      <vt:lpstr>Presentación de PowerPoint</vt:lpstr>
      <vt:lpstr>Presentación de PowerPoint</vt:lpstr>
      <vt:lpstr>Presentación de PowerPoint</vt:lpstr>
      <vt:lpstr>General pipeline observations</vt:lpstr>
      <vt:lpstr>Mallas isobáricas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WRFDA grupo de trabajo FAC-EAFIT</dc:title>
  <dc:creator>Usuario</dc:creator>
  <cp:lastModifiedBy>ANDRÉS YARCE BOTERO</cp:lastModifiedBy>
  <cp:revision>3</cp:revision>
  <dcterms:modified xsi:type="dcterms:W3CDTF">2020-12-30T14:32:08Z</dcterms:modified>
</cp:coreProperties>
</file>